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7" r:id="rId2"/>
    <p:sldId id="471" r:id="rId3"/>
    <p:sldId id="427" r:id="rId4"/>
    <p:sldId id="428" r:id="rId5"/>
    <p:sldId id="429" r:id="rId6"/>
    <p:sldId id="498" r:id="rId7"/>
    <p:sldId id="499" r:id="rId8"/>
    <p:sldId id="497" r:id="rId9"/>
    <p:sldId id="500" r:id="rId10"/>
    <p:sldId id="501" r:id="rId11"/>
    <p:sldId id="514" r:id="rId12"/>
    <p:sldId id="513" r:id="rId13"/>
    <p:sldId id="515" r:id="rId14"/>
    <p:sldId id="516" r:id="rId15"/>
    <p:sldId id="439" r:id="rId16"/>
    <p:sldId id="504" r:id="rId17"/>
    <p:sldId id="509" r:id="rId18"/>
    <p:sldId id="512" r:id="rId19"/>
    <p:sldId id="517" r:id="rId20"/>
    <p:sldId id="518" r:id="rId21"/>
    <p:sldId id="483" r:id="rId22"/>
    <p:sldId id="494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 Bold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 Bold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 Bold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 Bold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 Bold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omic Sans MS Bold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omic Sans MS Bold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omic Sans MS Bold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omic Sans MS Bold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C5E87F"/>
    <a:srgbClr val="B1CFE4"/>
    <a:srgbClr val="A8D025"/>
    <a:srgbClr val="ACC573"/>
    <a:srgbClr val="2BCC12"/>
    <a:srgbClr val="000080"/>
    <a:srgbClr val="6666FF"/>
    <a:srgbClr val="4F6F92"/>
    <a:srgbClr val="FF00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preferSingleView="1">
    <p:restoredLeft sz="14341" autoAdjust="0"/>
    <p:restoredTop sz="90929"/>
  </p:normalViewPr>
  <p:slideViewPr>
    <p:cSldViewPr snapToGrid="0">
      <p:cViewPr>
        <p:scale>
          <a:sx n="100" d="100"/>
          <a:sy n="100" d="100"/>
        </p:scale>
        <p:origin x="-1752" y="-944"/>
      </p:cViewPr>
      <p:guideLst>
        <p:guide orient="horz" pos="2006"/>
        <p:guide pos="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esProps" Target="presProps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viewProps" Target="viewProps.xml"/><Relationship Id="rId26" Type="http://schemas.openxmlformats.org/officeDocument/2006/relationships/printerSettings" Target="printerSettings/printerSettings1.bin"/><Relationship Id="rId30" Type="http://schemas.openxmlformats.org/officeDocument/2006/relationships/tableStyles" Target="tableStyles.xml"/><Relationship Id="rId11" Type="http://schemas.openxmlformats.org/officeDocument/2006/relationships/slide" Target="slides/slide10.xml"/><Relationship Id="rId29" Type="http://schemas.openxmlformats.org/officeDocument/2006/relationships/theme" Target="theme/theme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endParaRPr lang="fr-FR"/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endParaRPr lang="fr-FR"/>
          </a:p>
        </p:txBody>
      </p:sp>
      <p:sp>
        <p:nvSpPr>
          <p:cNvPr id="421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endParaRPr lang="fr-FR"/>
          </a:p>
        </p:txBody>
      </p:sp>
      <p:sp>
        <p:nvSpPr>
          <p:cNvPr id="421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fld id="{AFCEB5C1-AA53-D74F-A16C-5487802701D0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fld id="{FC80EE26-5CD9-9F43-9C61-50FD08E279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A8CC4B-2185-4141-9E95-A1F92B165581}" type="slidenum">
              <a:rPr lang="en-US"/>
              <a:pPr/>
              <a:t>1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My bio, the project…</a:t>
            </a:r>
          </a:p>
          <a:p>
            <a:r>
              <a:rPr lang="fr-FR"/>
              <a:t>Where to find the latest version of the slides in electronic format</a:t>
            </a:r>
          </a:p>
          <a:p>
            <a:r>
              <a:rPr lang="fr-FR"/>
              <a:t>Don’t hesitate to interrupt me</a:t>
            </a:r>
          </a:p>
          <a:p>
            <a:r>
              <a:rPr lang="fr-FR"/>
              <a:t>Break at 4pm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4B5D9F-67CC-7F46-A71F-FA94390FD187}" type="slidenum">
              <a:rPr lang="en-US"/>
              <a:pPr/>
              <a:t>10</a:t>
            </a:fld>
            <a:endParaRPr lang="en-US"/>
          </a:p>
        </p:txBody>
      </p:sp>
      <p:sp>
        <p:nvSpPr>
          <p:cNvPr id="7147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628798-FDB7-EB4C-AC10-61D9CD8315C9}" type="slidenum">
              <a:rPr lang="en-US"/>
              <a:pPr/>
              <a:t>11</a:t>
            </a:fld>
            <a:endParaRPr lang="en-US"/>
          </a:p>
        </p:txBody>
      </p:sp>
      <p:sp>
        <p:nvSpPr>
          <p:cNvPr id="7188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EB90B7-AD3B-F949-8DDE-0D8AD5358116}" type="slidenum">
              <a:rPr lang="en-US"/>
              <a:pPr/>
              <a:t>15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BE2EB0-7F64-9643-9476-2C48065AF723}" type="slidenum">
              <a:rPr lang="en-US"/>
              <a:pPr/>
              <a:t>16</a:t>
            </a:fld>
            <a:endParaRPr lang="en-US"/>
          </a:p>
        </p:txBody>
      </p:sp>
      <p:sp>
        <p:nvSpPr>
          <p:cNvPr id="8212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20C13B-B61D-7148-96B1-1EA06CEF1AEE}" type="slidenum">
              <a:rPr lang="en-US"/>
              <a:pPr/>
              <a:t>17</a:t>
            </a:fld>
            <a:endParaRPr lang="en-US"/>
          </a:p>
        </p:txBody>
      </p:sp>
      <p:sp>
        <p:nvSpPr>
          <p:cNvPr id="81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129E0F-F31D-984C-A2B3-55931AD6EECB}" type="slidenum">
              <a:rPr lang="en-US"/>
              <a:pPr/>
              <a:t>21</a:t>
            </a:fld>
            <a:endParaRPr lang="en-US"/>
          </a:p>
        </p:txBody>
      </p:sp>
      <p:sp>
        <p:nvSpPr>
          <p:cNvPr id="83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BE77CF-C0D5-1640-9E45-4F912268980D}" type="slidenum">
              <a:rPr lang="en-US"/>
              <a:pPr/>
              <a:t>2</a:t>
            </a:fld>
            <a:endParaRPr lang="en-US"/>
          </a:p>
        </p:txBody>
      </p:sp>
      <p:sp>
        <p:nvSpPr>
          <p:cNvPr id="80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4051F9-B906-CB42-A595-41872545B978}" type="slidenum">
              <a:rPr lang="en-US"/>
              <a:pPr/>
              <a:t>3</a:t>
            </a:fld>
            <a:endParaRPr lang="en-US"/>
          </a:p>
        </p:txBody>
      </p:sp>
      <p:sp>
        <p:nvSpPr>
          <p:cNvPr id="6963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5803E7-33B4-4C48-BBD1-EB721D71351F}" type="slidenum">
              <a:rPr lang="en-US"/>
              <a:pPr/>
              <a:t>4</a:t>
            </a:fld>
            <a:endParaRPr lang="en-US"/>
          </a:p>
        </p:txBody>
      </p:sp>
      <p:sp>
        <p:nvSpPr>
          <p:cNvPr id="6983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3044D6-8E09-8A4C-92EE-FA990BE58F09}" type="slidenum">
              <a:rPr lang="en-US"/>
              <a:pPr/>
              <a:t>5</a:t>
            </a:fld>
            <a:endParaRPr lang="en-US"/>
          </a:p>
        </p:txBody>
      </p:sp>
      <p:sp>
        <p:nvSpPr>
          <p:cNvPr id="7004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85307D-9592-9C41-9B9A-E44DB01168BC}" type="slidenum">
              <a:rPr lang="en-US"/>
              <a:pPr/>
              <a:t>6</a:t>
            </a:fld>
            <a:endParaRPr lang="en-US"/>
          </a:p>
        </p:txBody>
      </p:sp>
      <p:sp>
        <p:nvSpPr>
          <p:cNvPr id="8263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7FFC5A-A792-6C46-A385-6D6711089BDB}" type="slidenum">
              <a:rPr lang="en-US"/>
              <a:pPr/>
              <a:t>7</a:t>
            </a:fld>
            <a:endParaRPr lang="en-US"/>
          </a:p>
        </p:txBody>
      </p:sp>
      <p:sp>
        <p:nvSpPr>
          <p:cNvPr id="704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5DDEC8-12C9-0942-BA32-3A3C265EFC72}" type="slidenum">
              <a:rPr lang="en-US"/>
              <a:pPr/>
              <a:t>8</a:t>
            </a:fld>
            <a:endParaRPr lang="en-US"/>
          </a:p>
        </p:txBody>
      </p:sp>
      <p:sp>
        <p:nvSpPr>
          <p:cNvPr id="7065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8CEC77-7872-7944-A723-9264FB4E0CBC}" type="slidenum">
              <a:rPr lang="en-US"/>
              <a:pPr/>
              <a:t>9</a:t>
            </a:fld>
            <a:endParaRPr lang="en-US"/>
          </a:p>
        </p:txBody>
      </p:sp>
      <p:sp>
        <p:nvSpPr>
          <p:cNvPr id="7127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3246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324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</a:t>
            </a:r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8408988" y="6426200"/>
            <a:ext cx="481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fld id="{5BA702BF-1366-0A43-9A67-884DFC7B84D2}" type="slidenum">
              <a:rPr lang="fr-FR" sz="2000">
                <a:latin typeface="Times" charset="0"/>
              </a:rPr>
              <a:pPr/>
              <a:t>‹#›</a:t>
            </a:fld>
            <a:endParaRPr lang="fr-FR" sz="2000">
              <a:latin typeface="Times" charset="0"/>
            </a:endParaRPr>
          </a:p>
        </p:txBody>
      </p:sp>
      <p:sp>
        <p:nvSpPr>
          <p:cNvPr id="5" name="Parenthèse ouvrante 4"/>
          <p:cNvSpPr/>
          <p:nvPr/>
        </p:nvSpPr>
        <p:spPr bwMode="auto">
          <a:xfrm>
            <a:off x="660400" y="76200"/>
            <a:ext cx="152400" cy="1155700"/>
          </a:xfrm>
          <a:prstGeom prst="leftBracket">
            <a:avLst/>
          </a:prstGeom>
          <a:solidFill>
            <a:srgbClr val="FFFFFF"/>
          </a:solidFill>
          <a:ln w="571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 Bold" charset="0"/>
            </a:endParaRPr>
          </a:p>
        </p:txBody>
      </p:sp>
      <p:sp>
        <p:nvSpPr>
          <p:cNvPr id="6" name="Parenthèse fermante 5"/>
          <p:cNvSpPr/>
          <p:nvPr/>
        </p:nvSpPr>
        <p:spPr bwMode="auto">
          <a:xfrm>
            <a:off x="8280400" y="76200"/>
            <a:ext cx="152400" cy="1155700"/>
          </a:xfrm>
          <a:prstGeom prst="rightBracket">
            <a:avLst/>
          </a:prstGeom>
          <a:solidFill>
            <a:srgbClr val="FFFFFF"/>
          </a:solidFill>
          <a:ln w="571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 Bold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8408988" y="6426200"/>
            <a:ext cx="481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fld id="{5BA702BF-1366-0A43-9A67-884DFC7B84D2}" type="slidenum">
              <a:rPr lang="fr-FR" sz="2000">
                <a:latin typeface="Times" charset="0"/>
              </a:rPr>
              <a:pPr/>
              <a:t>‹#›</a:t>
            </a:fld>
            <a:endParaRPr lang="fr-FR" sz="2000">
              <a:latin typeface="Time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lairMdITC TT-Medium"/>
          <a:ea typeface="+mj-ea"/>
          <a:cs typeface="BlairMdITC TT-Medium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q"/>
        <a:defRPr sz="2400">
          <a:solidFill>
            <a:schemeClr val="tx1"/>
          </a:solidFill>
          <a:latin typeface="BlairMdITC TT-Medium"/>
          <a:ea typeface="+mn-ea"/>
          <a:cs typeface="BlairMdITC TT-Medium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q"/>
        <a:defRPr sz="2000">
          <a:solidFill>
            <a:schemeClr val="tx1"/>
          </a:solidFill>
          <a:latin typeface="BlairMdITC TT-Medium"/>
          <a:ea typeface="ＭＳ Ｐゴシック" charset="-128"/>
          <a:cs typeface="BlairMdITC TT-Medium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BlairMdITC TT-Medium"/>
          <a:ea typeface="ＭＳ Ｐゴシック" charset="-128"/>
          <a:cs typeface="BlairMdITC TT-Medium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BlairMdITC TT-Medium"/>
          <a:ea typeface="ＭＳ Ｐゴシック" charset="-128"/>
          <a:cs typeface="BlairMdITC TT-Medium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BlairMdITC TT-Medium"/>
          <a:ea typeface="ＭＳ Ｐゴシック" charset="-128"/>
          <a:cs typeface="BlairMdITC TT-Medium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16.png"/><Relationship Id="rId5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16.png"/><Relationship Id="rId5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5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Relationship Id="rId6" Type="http://schemas.openxmlformats.org/officeDocument/2006/relationships/image" Target="../media/image6.pd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image" Target="../media/image15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df"/><Relationship Id="rId5" Type="http://schemas.openxmlformats.org/officeDocument/2006/relationships/image" Target="../media/image14.pd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028700"/>
            <a:ext cx="8458200" cy="1143000"/>
          </a:xfrm>
        </p:spPr>
        <p:txBody>
          <a:bodyPr/>
          <a:lstStyle/>
          <a:p>
            <a:r>
              <a:rPr lang="fr-FR" dirty="0" smtClean="0"/>
              <a:t>Network </a:t>
            </a:r>
            <a:r>
              <a:rPr lang="fr-FR" dirty="0" err="1" smtClean="0"/>
              <a:t>lifetime</a:t>
            </a:r>
            <a:r>
              <a:rPr lang="fr-FR" dirty="0" smtClean="0"/>
              <a:t> and </a:t>
            </a:r>
            <a:r>
              <a:rPr lang="fr-FR" dirty="0" err="1" smtClean="0"/>
              <a:t>stealth</a:t>
            </a:r>
            <a:r>
              <a:rPr lang="fr-FR" dirty="0" smtClean="0"/>
              <a:t> time of </a:t>
            </a:r>
            <a:r>
              <a:rPr lang="fr-FR" dirty="0" err="1" smtClean="0"/>
              <a:t>wireless</a:t>
            </a:r>
            <a:r>
              <a:rPr lang="fr-FR" dirty="0" smtClean="0"/>
              <a:t> </a:t>
            </a:r>
            <a:r>
              <a:rPr lang="fr-FR" dirty="0" err="1" smtClean="0"/>
              <a:t>video</a:t>
            </a:r>
            <a:r>
              <a:rPr lang="fr-FR" dirty="0" smtClean="0"/>
              <a:t> </a:t>
            </a:r>
            <a:r>
              <a:rPr lang="fr-FR" dirty="0" err="1" smtClean="0"/>
              <a:t>sensor</a:t>
            </a:r>
            <a:r>
              <a:rPr lang="fr-FR" dirty="0" smtClean="0"/>
              <a:t> intrusion </a:t>
            </a:r>
            <a:r>
              <a:rPr lang="fr-FR" dirty="0" err="1" smtClean="0"/>
              <a:t>detection</a:t>
            </a:r>
            <a:r>
              <a:rPr lang="fr-FR" dirty="0" smtClean="0"/>
              <a:t> </a:t>
            </a:r>
            <a:r>
              <a:rPr lang="fr-FR" dirty="0" err="1" smtClean="0"/>
              <a:t>systems</a:t>
            </a:r>
            <a:r>
              <a:rPr lang="fr-FR" dirty="0" smtClean="0"/>
              <a:t> </a:t>
            </a:r>
            <a:r>
              <a:rPr lang="fr-FR" dirty="0" err="1" smtClean="0"/>
              <a:t>under</a:t>
            </a:r>
            <a:r>
              <a:rPr lang="fr-FR" dirty="0" smtClean="0"/>
              <a:t> </a:t>
            </a:r>
            <a:r>
              <a:rPr lang="fr-FR" dirty="0" err="1" smtClean="0"/>
              <a:t>risk-based</a:t>
            </a:r>
            <a:r>
              <a:rPr lang="fr-FR" dirty="0" smtClean="0"/>
              <a:t> </a:t>
            </a:r>
            <a:r>
              <a:rPr lang="fr-FR" dirty="0" err="1" smtClean="0"/>
              <a:t>scheduling</a:t>
            </a: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334000"/>
            <a:ext cx="6400800" cy="1219200"/>
          </a:xfrm>
        </p:spPr>
        <p:txBody>
          <a:bodyPr/>
          <a:lstStyle/>
          <a:p>
            <a:r>
              <a:rPr lang="en-US" sz="1400" dirty="0" smtClean="0"/>
              <a:t>Prof</a:t>
            </a:r>
            <a:r>
              <a:rPr lang="en-US" sz="1400" dirty="0"/>
              <a:t>. Congduc Pham</a:t>
            </a:r>
          </a:p>
          <a:p>
            <a:r>
              <a:rPr lang="en-US" sz="1400" dirty="0" err="1"/>
              <a:t>http://www.univ-pau.fr/</a:t>
            </a:r>
            <a:r>
              <a:rPr lang="en-US" altLang="ja-JP" sz="1400" dirty="0" err="1">
                <a:ea typeface="ＭＳ Ｐゴシック" charset="-128"/>
                <a:cs typeface="ＭＳ Ｐゴシック" charset="-128"/>
              </a:rPr>
              <a:t>~cpham</a:t>
            </a:r>
            <a:endParaRPr lang="en-US" sz="1400" dirty="0"/>
          </a:p>
          <a:p>
            <a:r>
              <a:rPr lang="en-US" sz="1400" dirty="0" err="1"/>
              <a:t>Université</a:t>
            </a:r>
            <a:r>
              <a:rPr lang="en-US" sz="1400" dirty="0"/>
              <a:t> de Pau, France</a:t>
            </a:r>
          </a:p>
          <a:p>
            <a:endParaRPr lang="en-US" sz="1400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295400" y="3911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2000" dirty="0" smtClean="0">
                <a:latin typeface="BlairMdITC TT-Medium"/>
                <a:cs typeface="BlairMdITC TT-Medium"/>
              </a:rPr>
              <a:t>ISWPC, 2011</a:t>
            </a: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2000" dirty="0" smtClean="0">
                <a:latin typeface="Comic Sans MS" charset="0"/>
              </a:rPr>
              <a:t>Hong-Kong</a:t>
            </a: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2000" dirty="0" smtClean="0">
                <a:latin typeface="Comic Sans MS" charset="0"/>
              </a:rPr>
              <a:t>Wednesday, February 23</a:t>
            </a:r>
            <a:r>
              <a:rPr lang="en-US" sz="2000" baseline="30000" dirty="0" smtClean="0">
                <a:latin typeface="Comic Sans MS" charset="0"/>
              </a:rPr>
              <a:t>rd</a:t>
            </a:r>
            <a:endParaRPr lang="en-US" sz="2000" dirty="0">
              <a:latin typeface="Comic Sans MS" charset="0"/>
            </a:endParaRPr>
          </a:p>
        </p:txBody>
      </p:sp>
      <p:pic>
        <p:nvPicPr>
          <p:cNvPr id="4116" name="Picture 20" descr="logo-LIUPPA-new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7261A"/>
              </a:clrFrom>
              <a:clrTo>
                <a:srgbClr val="E7261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8463" y="5327650"/>
            <a:ext cx="935037" cy="1130300"/>
          </a:xfrm>
          <a:prstGeom prst="rect">
            <a:avLst/>
          </a:prstGeom>
          <a:noFill/>
        </p:spPr>
      </p:pic>
      <p:pic>
        <p:nvPicPr>
          <p:cNvPr id="4117" name="Picture 21" descr="LogoT2i-colo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8575" y="5232400"/>
            <a:ext cx="1712913" cy="1228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Criticality model (2)</a:t>
            </a:r>
          </a:p>
        </p:txBody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260600"/>
            <a:ext cx="3441700" cy="3835400"/>
          </a:xfrm>
        </p:spPr>
        <p:txBody>
          <a:bodyPr/>
          <a:lstStyle/>
          <a:p>
            <a:r>
              <a:rPr lang="fr-FR" sz="1600" dirty="0"/>
              <a:t>r</a:t>
            </a:r>
            <a:r>
              <a:rPr lang="fr-FR" sz="1600" baseline="30000" dirty="0"/>
              <a:t>0</a:t>
            </a:r>
            <a:r>
              <a:rPr lang="fr-FR" sz="1600" dirty="0"/>
              <a:t> </a:t>
            </a:r>
            <a:r>
              <a:rPr lang="fr-FR" sz="1600" dirty="0" err="1"/>
              <a:t>can</a:t>
            </a:r>
            <a:r>
              <a:rPr lang="fr-FR" sz="1600" dirty="0"/>
              <a:t> </a:t>
            </a:r>
            <a:r>
              <a:rPr lang="fr-FR" sz="1600" dirty="0" err="1"/>
              <a:t>vary</a:t>
            </a:r>
            <a:r>
              <a:rPr lang="fr-FR" sz="1600" dirty="0"/>
              <a:t> in [0,1]</a:t>
            </a:r>
          </a:p>
          <a:p>
            <a:r>
              <a:rPr lang="fr-FR" sz="1600" dirty="0" err="1"/>
              <a:t>BehaVior</a:t>
            </a:r>
            <a:r>
              <a:rPr lang="fr-FR" sz="1600" dirty="0"/>
              <a:t> </a:t>
            </a:r>
            <a:r>
              <a:rPr lang="fr-FR" sz="1600" dirty="0" err="1"/>
              <a:t>functions</a:t>
            </a:r>
            <a:r>
              <a:rPr lang="fr-FR" sz="1600" dirty="0"/>
              <a:t> (BV)  </a:t>
            </a:r>
            <a:r>
              <a:rPr lang="fr-FR" sz="1600" dirty="0" err="1"/>
              <a:t>defines</a:t>
            </a:r>
            <a:r>
              <a:rPr lang="fr-FR" sz="1600" dirty="0"/>
              <a:t> the capture speed </a:t>
            </a:r>
            <a:r>
              <a:rPr lang="fr-FR" sz="1600" dirty="0" err="1"/>
              <a:t>according</a:t>
            </a:r>
            <a:r>
              <a:rPr lang="fr-FR" sz="1600" dirty="0"/>
              <a:t> to r</a:t>
            </a:r>
            <a:r>
              <a:rPr lang="fr-FR" sz="1600" baseline="30000" dirty="0"/>
              <a:t>0</a:t>
            </a:r>
          </a:p>
          <a:p>
            <a:r>
              <a:rPr lang="fr-FR" sz="1600" dirty="0"/>
              <a:t>r</a:t>
            </a:r>
            <a:r>
              <a:rPr lang="fr-FR" sz="1600" baseline="30000" dirty="0"/>
              <a:t>0 </a:t>
            </a:r>
            <a:r>
              <a:rPr lang="fr-FR" sz="1600" dirty="0"/>
              <a:t>&lt; 0.5</a:t>
            </a:r>
          </a:p>
          <a:p>
            <a:pPr marL="819150" lvl="1"/>
            <a:r>
              <a:rPr lang="fr-FR" sz="1400" dirty="0"/>
              <a:t>Concave </a:t>
            </a:r>
            <a:r>
              <a:rPr lang="fr-FR" sz="1400" dirty="0" err="1"/>
              <a:t>shape</a:t>
            </a:r>
            <a:r>
              <a:rPr lang="fr-FR" sz="1400" dirty="0"/>
              <a:t> BV</a:t>
            </a:r>
          </a:p>
          <a:p>
            <a:r>
              <a:rPr lang="fr-FR" sz="1600" dirty="0"/>
              <a:t>r</a:t>
            </a:r>
            <a:r>
              <a:rPr lang="fr-FR" sz="1600" baseline="30000" dirty="0"/>
              <a:t>0 </a:t>
            </a:r>
            <a:r>
              <a:rPr lang="fr-FR" sz="1600" dirty="0"/>
              <a:t>&gt; 0.5</a:t>
            </a:r>
          </a:p>
          <a:p>
            <a:pPr marL="819150" lvl="1"/>
            <a:r>
              <a:rPr lang="fr-FR" sz="1400" dirty="0" err="1"/>
              <a:t>Convex</a:t>
            </a:r>
            <a:r>
              <a:rPr lang="fr-FR" sz="1400" dirty="0"/>
              <a:t> </a:t>
            </a:r>
            <a:r>
              <a:rPr lang="fr-FR" sz="1400" dirty="0" err="1"/>
              <a:t>shape</a:t>
            </a:r>
            <a:r>
              <a:rPr lang="fr-FR" sz="1400" dirty="0"/>
              <a:t> BV</a:t>
            </a:r>
          </a:p>
          <a:p>
            <a:r>
              <a:rPr lang="fr-FR" sz="1600" dirty="0" err="1"/>
              <a:t>We</a:t>
            </a:r>
            <a:r>
              <a:rPr lang="fr-FR" sz="1600" dirty="0"/>
              <a:t> propose to use </a:t>
            </a:r>
            <a:r>
              <a:rPr lang="fr-FR" sz="1600" dirty="0" err="1"/>
              <a:t>Bezier</a:t>
            </a:r>
            <a:r>
              <a:rPr lang="fr-FR" sz="1600" dirty="0"/>
              <a:t> </a:t>
            </a:r>
            <a:r>
              <a:rPr lang="fr-FR" sz="1600" dirty="0" err="1"/>
              <a:t>curves</a:t>
            </a:r>
            <a:r>
              <a:rPr lang="fr-FR" sz="1600" dirty="0"/>
              <a:t> to model BV </a:t>
            </a:r>
            <a:r>
              <a:rPr lang="fr-FR" sz="1600" dirty="0" err="1"/>
              <a:t>functions</a:t>
            </a:r>
            <a:r>
              <a:rPr lang="fr-FR" sz="1600" dirty="0"/>
              <a:t> </a:t>
            </a:r>
          </a:p>
        </p:txBody>
      </p:sp>
      <p:pic>
        <p:nvPicPr>
          <p:cNvPr id="7137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2100" y="1803400"/>
            <a:ext cx="482758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9550" y="2584450"/>
            <a:ext cx="6362700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8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Some typical capture speed</a:t>
            </a:r>
          </a:p>
        </p:txBody>
      </p:sp>
      <p:sp>
        <p:nvSpPr>
          <p:cNvPr id="7178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96913" y="1225550"/>
            <a:ext cx="7772400" cy="1079500"/>
          </a:xfrm>
        </p:spPr>
        <p:txBody>
          <a:bodyPr/>
          <a:lstStyle/>
          <a:p>
            <a:r>
              <a:rPr lang="fr-FR" sz="2000" dirty="0" smtClean="0"/>
              <a:t>Set maximum </a:t>
            </a:r>
            <a:r>
              <a:rPr lang="fr-FR" sz="2000" dirty="0"/>
              <a:t>capture </a:t>
            </a:r>
            <a:r>
              <a:rPr lang="fr-FR" sz="2000" dirty="0" smtClean="0"/>
              <a:t>speed: 6fps or </a:t>
            </a:r>
            <a:r>
              <a:rPr lang="fr-FR" sz="2000" dirty="0" smtClean="0"/>
              <a:t>12fps for instance</a:t>
            </a:r>
          </a:p>
          <a:p>
            <a:r>
              <a:rPr lang="fr-FR" sz="2000" dirty="0" err="1"/>
              <a:t>Nodes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 smtClean="0"/>
              <a:t> </a:t>
            </a:r>
            <a:r>
              <a:rPr lang="fr-FR" sz="2000" dirty="0" err="1" smtClean="0"/>
              <a:t>coverset</a:t>
            </a:r>
            <a:r>
              <a:rPr lang="fr-FR" sz="2000" dirty="0" smtClean="0"/>
              <a:t> size </a:t>
            </a:r>
            <a:r>
              <a:rPr lang="fr-FR" sz="2000" dirty="0" err="1" smtClean="0"/>
              <a:t>greater</a:t>
            </a:r>
            <a:r>
              <a:rPr lang="fr-FR" sz="2000" dirty="0" smtClean="0"/>
              <a:t> </a:t>
            </a:r>
            <a:r>
              <a:rPr lang="fr-FR" sz="2000" dirty="0" err="1"/>
              <a:t>than</a:t>
            </a:r>
            <a:r>
              <a:rPr lang="fr-FR" sz="2000" dirty="0"/>
              <a:t> N capture </a:t>
            </a:r>
            <a:r>
              <a:rPr lang="fr-FR" sz="2000" dirty="0" err="1"/>
              <a:t>at</a:t>
            </a:r>
            <a:r>
              <a:rPr lang="fr-FR" sz="2000" dirty="0"/>
              <a:t> the maximum speed</a:t>
            </a:r>
          </a:p>
        </p:txBody>
      </p:sp>
      <p:sp>
        <p:nvSpPr>
          <p:cNvPr id="717829" name="Text Box 5"/>
          <p:cNvSpPr txBox="1">
            <a:spLocks noChangeArrowheads="1"/>
          </p:cNvSpPr>
          <p:nvPr/>
        </p:nvSpPr>
        <p:spPr bwMode="auto">
          <a:xfrm>
            <a:off x="434975" y="3176588"/>
            <a:ext cx="968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000">
                <a:latin typeface="Arial" charset="0"/>
                <a:ea typeface="ＭＳ Ｐゴシック" charset="-128"/>
                <a:cs typeface="ＭＳ Ｐゴシック" charset="-128"/>
                <a:sym typeface="Symbol" charset="2"/>
              </a:rPr>
              <a:t>N=6</a:t>
            </a:r>
          </a:p>
          <a:p>
            <a:r>
              <a:rPr lang="fr-FR" sz="2000">
                <a:latin typeface="Arial" charset="0"/>
                <a:ea typeface="ＭＳ Ｐゴシック" charset="-128"/>
                <a:cs typeface="ＭＳ Ｐゴシック" charset="-128"/>
                <a:sym typeface="Symbol" charset="2"/>
              </a:rPr>
              <a:t>P</a:t>
            </a:r>
            <a:r>
              <a:rPr lang="fr-FR" sz="2000" baseline="-25000">
                <a:latin typeface="Arial" charset="0"/>
                <a:ea typeface="ＭＳ Ｐゴシック" charset="-128"/>
                <a:cs typeface="ＭＳ Ｐゴシック" charset="-128"/>
                <a:sym typeface="Symbol" charset="2"/>
              </a:rPr>
              <a:t>2</a:t>
            </a:r>
            <a:r>
              <a:rPr lang="fr-FR" sz="2000">
                <a:latin typeface="Arial" charset="0"/>
                <a:ea typeface="ＭＳ Ｐゴシック" charset="-128"/>
                <a:cs typeface="ＭＳ Ｐゴシック" charset="-128"/>
                <a:sym typeface="Symbol" charset="2"/>
              </a:rPr>
              <a:t>(6,6)</a:t>
            </a:r>
            <a:endParaRPr lang="fr-FR" sz="20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17831" name="Text Box 7"/>
          <p:cNvSpPr txBox="1">
            <a:spLocks noChangeArrowheads="1"/>
          </p:cNvSpPr>
          <p:nvPr/>
        </p:nvSpPr>
        <p:spPr bwMode="auto">
          <a:xfrm>
            <a:off x="434975" y="5403850"/>
            <a:ext cx="11096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000">
                <a:latin typeface="Arial" charset="0"/>
                <a:ea typeface="ＭＳ Ｐゴシック" charset="-128"/>
                <a:cs typeface="ＭＳ Ｐゴシック" charset="-128"/>
                <a:sym typeface="Symbol" charset="2"/>
              </a:rPr>
              <a:t>N=12</a:t>
            </a:r>
          </a:p>
          <a:p>
            <a:r>
              <a:rPr lang="fr-FR" sz="2000">
                <a:latin typeface="Arial" charset="0"/>
                <a:ea typeface="ＭＳ Ｐゴシック" charset="-128"/>
                <a:cs typeface="ＭＳ Ｐゴシック" charset="-128"/>
                <a:sym typeface="Symbol" charset="2"/>
              </a:rPr>
              <a:t>P</a:t>
            </a:r>
            <a:r>
              <a:rPr lang="fr-FR" sz="2000" baseline="-25000">
                <a:latin typeface="Arial" charset="0"/>
                <a:ea typeface="ＭＳ Ｐゴシック" charset="-128"/>
                <a:cs typeface="ＭＳ Ｐゴシック" charset="-128"/>
                <a:sym typeface="Symbol" charset="2"/>
              </a:rPr>
              <a:t>2</a:t>
            </a:r>
            <a:r>
              <a:rPr lang="fr-FR" sz="2000">
                <a:latin typeface="Arial" charset="0"/>
                <a:ea typeface="ＭＳ Ｐゴシック" charset="-128"/>
                <a:cs typeface="ＭＳ Ｐゴシック" charset="-128"/>
                <a:sym typeface="Symbol" charset="2"/>
              </a:rPr>
              <a:t>(12,3)</a:t>
            </a:r>
          </a:p>
        </p:txBody>
      </p:sp>
      <p:pic>
        <p:nvPicPr>
          <p:cNvPr id="71783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97025" y="4625975"/>
            <a:ext cx="6840538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How to </a:t>
            </a:r>
            <a:r>
              <a:rPr lang="fr-FR" dirty="0" err="1" smtClean="0"/>
              <a:t>build</a:t>
            </a:r>
            <a:r>
              <a:rPr lang="fr-FR" dirty="0" smtClean="0"/>
              <a:t> an intrusion </a:t>
            </a:r>
            <a:r>
              <a:rPr lang="fr-FR" dirty="0" err="1" smtClean="0"/>
              <a:t>detection</a:t>
            </a:r>
            <a:r>
              <a:rPr lang="fr-FR" dirty="0" smtClean="0"/>
              <a:t> system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Static</a:t>
            </a:r>
            <a:endParaRPr lang="fr-FR" dirty="0" smtClean="0"/>
          </a:p>
          <a:p>
            <a:pPr lvl="1"/>
            <a:r>
              <a:rPr lang="fr-FR" dirty="0" smtClean="0"/>
              <a:t>P</a:t>
            </a:r>
            <a:r>
              <a:rPr lang="fr-FR" dirty="0" err="1" smtClean="0"/>
              <a:t>rior</a:t>
            </a:r>
            <a:r>
              <a:rPr lang="fr-FR" dirty="0" smtClean="0"/>
              <a:t> to </a:t>
            </a:r>
            <a:r>
              <a:rPr lang="fr-FR" dirty="0" err="1" smtClean="0"/>
              <a:t>deployment</a:t>
            </a:r>
            <a:r>
              <a:rPr lang="fr-FR" dirty="0" smtClean="0"/>
              <a:t>, </a:t>
            </a:r>
            <a:r>
              <a:rPr lang="fr-FR" dirty="0" err="1" smtClean="0"/>
              <a:t>define</a:t>
            </a:r>
            <a:r>
              <a:rPr lang="fr-FR" dirty="0" smtClean="0"/>
              <a:t> r</a:t>
            </a:r>
            <a:r>
              <a:rPr lang="fr-FR" baseline="30000" dirty="0" smtClean="0"/>
              <a:t>°</a:t>
            </a:r>
            <a:r>
              <a:rPr lang="fr-FR" dirty="0" smtClean="0"/>
              <a:t> in </a:t>
            </a:r>
            <a:r>
              <a:rPr lang="fr-FR" dirty="0" smtClean="0"/>
              <a:t>[0,1</a:t>
            </a:r>
            <a:r>
              <a:rPr lang="fr-FR" dirty="0" smtClean="0"/>
              <a:t>] </a:t>
            </a:r>
            <a:r>
              <a:rPr lang="fr-FR" dirty="0" err="1" smtClean="0"/>
              <a:t>according</a:t>
            </a:r>
            <a:r>
              <a:rPr lang="fr-FR" dirty="0" smtClean="0"/>
              <a:t> to the </a:t>
            </a:r>
            <a:r>
              <a:rPr lang="fr-FR" dirty="0" err="1" smtClean="0"/>
              <a:t>application’s</a:t>
            </a:r>
            <a:r>
              <a:rPr lang="fr-FR" dirty="0" smtClean="0"/>
              <a:t> </a:t>
            </a:r>
            <a:r>
              <a:rPr lang="fr-FR" dirty="0" err="1" smtClean="0"/>
              <a:t>criticality</a:t>
            </a:r>
            <a:endParaRPr lang="fr-FR" dirty="0" smtClean="0"/>
          </a:p>
          <a:p>
            <a:r>
              <a:rPr lang="fr-FR" dirty="0" err="1" smtClean="0"/>
              <a:t>Risk-based</a:t>
            </a:r>
            <a:endParaRPr lang="fr-FR" dirty="0" smtClean="0"/>
          </a:p>
          <a:p>
            <a:pPr lvl="1"/>
            <a:r>
              <a:rPr lang="fr-FR" dirty="0" smtClean="0"/>
              <a:t>R</a:t>
            </a:r>
            <a:r>
              <a:rPr lang="fr-FR" baseline="30000" dirty="0" smtClean="0"/>
              <a:t>0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set </a:t>
            </a:r>
            <a:r>
              <a:rPr lang="fr-FR" dirty="0" err="1" smtClean="0"/>
              <a:t>initially</a:t>
            </a:r>
            <a:r>
              <a:rPr lang="fr-FR" dirty="0" smtClean="0"/>
              <a:t> </a:t>
            </a:r>
            <a:r>
              <a:rPr lang="fr-FR" dirty="0" err="1" smtClean="0"/>
              <a:t>low</a:t>
            </a:r>
            <a:r>
              <a:rPr lang="fr-FR" dirty="0" smtClean="0"/>
              <a:t> : </a:t>
            </a:r>
            <a:r>
              <a:rPr lang="fr-FR" dirty="0" err="1" smtClean="0"/>
              <a:t>R°</a:t>
            </a:r>
            <a:r>
              <a:rPr lang="fr-FR" baseline="-25000" dirty="0" err="1" smtClean="0"/>
              <a:t>min</a:t>
            </a:r>
            <a:endParaRPr lang="fr-FR" baseline="-25000" dirty="0" smtClean="0"/>
          </a:p>
          <a:p>
            <a:pPr lvl="1"/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nodes</a:t>
            </a:r>
            <a:r>
              <a:rPr lang="fr-FR" dirty="0" smtClean="0"/>
              <a:t> serve as </a:t>
            </a:r>
            <a:r>
              <a:rPr lang="fr-FR" dirty="0" err="1" smtClean="0"/>
              <a:t>sentry</a:t>
            </a:r>
            <a:r>
              <a:rPr lang="fr-FR" dirty="0" smtClean="0"/>
              <a:t> </a:t>
            </a:r>
            <a:r>
              <a:rPr lang="fr-FR" dirty="0" err="1" smtClean="0"/>
              <a:t>nodes</a:t>
            </a:r>
            <a:endParaRPr lang="fr-FR" dirty="0" smtClean="0"/>
          </a:p>
          <a:p>
            <a:pPr lvl="1"/>
            <a:r>
              <a:rPr lang="fr-FR" dirty="0" smtClean="0"/>
              <a:t>O</a:t>
            </a:r>
            <a:r>
              <a:rPr lang="fr-FR" dirty="0" smtClean="0"/>
              <a:t>n intrusion, </a:t>
            </a:r>
            <a:r>
              <a:rPr lang="fr-FR" dirty="0" err="1" smtClean="0"/>
              <a:t>increase</a:t>
            </a:r>
            <a:r>
              <a:rPr lang="fr-FR" dirty="0" smtClean="0"/>
              <a:t> R° to </a:t>
            </a:r>
            <a:r>
              <a:rPr lang="fr-FR" dirty="0" err="1" smtClean="0"/>
              <a:t>R°</a:t>
            </a:r>
            <a:r>
              <a:rPr lang="fr-FR" baseline="-25000" dirty="0" err="1" smtClean="0"/>
              <a:t>max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an </a:t>
            </a:r>
            <a:r>
              <a:rPr lang="fr-FR" dirty="0" err="1" smtClean="0"/>
              <a:t>given</a:t>
            </a:r>
            <a:r>
              <a:rPr lang="fr-FR" dirty="0" smtClean="0"/>
              <a:t> </a:t>
            </a:r>
            <a:r>
              <a:rPr lang="fr-FR" dirty="0" err="1" smtClean="0"/>
              <a:t>alert</a:t>
            </a:r>
            <a:r>
              <a:rPr lang="fr-FR" dirty="0" smtClean="0"/>
              <a:t> </a:t>
            </a:r>
            <a:r>
              <a:rPr lang="fr-FR" dirty="0" err="1" smtClean="0"/>
              <a:t>period</a:t>
            </a:r>
            <a:r>
              <a:rPr lang="fr-FR" dirty="0" smtClean="0"/>
              <a:t> (Ta)</a:t>
            </a:r>
          </a:p>
          <a:p>
            <a:pPr lvl="1"/>
            <a:r>
              <a:rPr lang="fr-FR" dirty="0" err="1" smtClean="0"/>
              <a:t>After</a:t>
            </a:r>
            <a:r>
              <a:rPr lang="fr-FR" dirty="0" smtClean="0"/>
              <a:t> Ta, go back to </a:t>
            </a:r>
            <a:r>
              <a:rPr lang="fr-FR" dirty="0" err="1" smtClean="0"/>
              <a:t>R°</a:t>
            </a:r>
            <a:r>
              <a:rPr lang="fr-FR" baseline="-25000" dirty="0" err="1" smtClean="0"/>
              <a:t>min</a:t>
            </a:r>
            <a:endParaRPr lang="fr-FR" dirty="0" smtClean="0"/>
          </a:p>
          <a:p>
            <a:pPr lvl="1"/>
            <a:r>
              <a:rPr lang="fr-FR" dirty="0" smtClean="0"/>
              <a:t>2 </a:t>
            </a:r>
            <a:r>
              <a:rPr lang="fr-FR" dirty="0" err="1" smtClean="0"/>
              <a:t>variants</a:t>
            </a:r>
            <a:r>
              <a:rPr lang="fr-FR" dirty="0" smtClean="0"/>
              <a:t>	</a:t>
            </a:r>
          </a:p>
          <a:p>
            <a:pPr lvl="2"/>
            <a:r>
              <a:rPr lang="fr-FR" dirty="0" smtClean="0"/>
              <a:t>R°</a:t>
            </a:r>
            <a:r>
              <a:rPr lang="fr-FR" baseline="30000" dirty="0" smtClean="0"/>
              <a:t> </a:t>
            </a:r>
            <a:r>
              <a:rPr lang="fr-FR" dirty="0" smtClean="0"/>
              <a:t>moves </a:t>
            </a:r>
            <a:r>
              <a:rPr lang="fr-FR" dirty="0" err="1" smtClean="0"/>
              <a:t>from</a:t>
            </a:r>
            <a:r>
              <a:rPr lang="fr-FR" dirty="0" smtClean="0"/>
              <a:t>  </a:t>
            </a:r>
            <a:r>
              <a:rPr lang="fr-FR" dirty="0" err="1" smtClean="0"/>
              <a:t>R°</a:t>
            </a:r>
            <a:r>
              <a:rPr lang="fr-FR" baseline="-25000" dirty="0" err="1" smtClean="0"/>
              <a:t>min</a:t>
            </a:r>
            <a:r>
              <a:rPr lang="fr-FR" baseline="-25000" dirty="0" smtClean="0"/>
              <a:t> </a:t>
            </a:r>
            <a:r>
              <a:rPr lang="fr-FR" dirty="0" smtClean="0"/>
              <a:t>to </a:t>
            </a:r>
            <a:r>
              <a:rPr lang="fr-FR" dirty="0" err="1" smtClean="0"/>
              <a:t>R°</a:t>
            </a:r>
            <a:r>
              <a:rPr lang="fr-FR" baseline="-25000" dirty="0" err="1" smtClean="0"/>
              <a:t>max</a:t>
            </a:r>
            <a:r>
              <a:rPr lang="fr-FR" dirty="0" smtClean="0"/>
              <a:t> in one </a:t>
            </a:r>
            <a:r>
              <a:rPr lang="fr-FR" dirty="0" err="1" smtClean="0"/>
              <a:t>step</a:t>
            </a:r>
            <a:endParaRPr lang="fr-FR" dirty="0" smtClean="0"/>
          </a:p>
          <a:p>
            <a:pPr lvl="2"/>
            <a:r>
              <a:rPr lang="fr-FR" dirty="0" smtClean="0"/>
              <a:t>R°</a:t>
            </a:r>
            <a:r>
              <a:rPr lang="fr-FR" baseline="30000" dirty="0" smtClean="0"/>
              <a:t> </a:t>
            </a:r>
            <a:r>
              <a:rPr lang="fr-FR" dirty="0" smtClean="0"/>
              <a:t>moves </a:t>
            </a:r>
            <a:r>
              <a:rPr lang="fr-FR" dirty="0" err="1" smtClean="0"/>
              <a:t>from</a:t>
            </a:r>
            <a:r>
              <a:rPr lang="fr-FR" dirty="0" smtClean="0"/>
              <a:t>  </a:t>
            </a:r>
            <a:r>
              <a:rPr lang="fr-FR" dirty="0" err="1" smtClean="0"/>
              <a:t>R°</a:t>
            </a:r>
            <a:r>
              <a:rPr lang="fr-FR" baseline="-25000" dirty="0" err="1" smtClean="0"/>
              <a:t>min</a:t>
            </a:r>
            <a:r>
              <a:rPr lang="fr-FR" baseline="-25000" dirty="0" smtClean="0"/>
              <a:t> </a:t>
            </a:r>
            <a:r>
              <a:rPr lang="fr-FR" dirty="0" smtClean="0"/>
              <a:t>to </a:t>
            </a:r>
            <a:r>
              <a:rPr lang="fr-FR" dirty="0" err="1" smtClean="0"/>
              <a:t>R°</a:t>
            </a:r>
            <a:r>
              <a:rPr lang="fr-FR" baseline="-25000" dirty="0" err="1" smtClean="0"/>
              <a:t>max</a:t>
            </a:r>
            <a:r>
              <a:rPr lang="fr-FR" baseline="-25000" dirty="0" smtClean="0"/>
              <a:t> </a:t>
            </a:r>
            <a:r>
              <a:rPr lang="fr-FR" dirty="0" smtClean="0"/>
              <a:t>by </a:t>
            </a:r>
            <a:r>
              <a:rPr lang="fr-FR" dirty="0" err="1" smtClean="0"/>
              <a:t>reinforcement</a:t>
            </a:r>
            <a:r>
              <a:rPr lang="fr-FR" dirty="0" smtClean="0"/>
              <a:t> </a:t>
            </a:r>
            <a:r>
              <a:rPr lang="fr-FR" dirty="0" err="1" smtClean="0"/>
              <a:t>behavior</a:t>
            </a:r>
            <a:endParaRPr lang="fr-FR" dirty="0" smtClean="0"/>
          </a:p>
          <a:p>
            <a:pPr lvl="2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Risk-based</a:t>
            </a:r>
            <a:r>
              <a:rPr lang="fr-FR" dirty="0" smtClean="0"/>
              <a:t> </a:t>
            </a:r>
            <a:r>
              <a:rPr lang="fr-FR" dirty="0" err="1" smtClean="0"/>
              <a:t>scheduling</a:t>
            </a:r>
            <a:r>
              <a:rPr lang="fr-FR" dirty="0" smtClean="0"/>
              <a:t> in images (1)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R°=</a:t>
            </a:r>
            <a:r>
              <a:rPr lang="fr-FR" dirty="0" err="1" smtClean="0"/>
              <a:t>R</a:t>
            </a:r>
            <a:r>
              <a:rPr lang="fr-FR" dirty="0" err="1" smtClean="0"/>
              <a:t>°</a:t>
            </a:r>
            <a:r>
              <a:rPr lang="fr-FR" baseline="-25000" dirty="0" err="1" smtClean="0"/>
              <a:t>min</a:t>
            </a:r>
            <a:r>
              <a:rPr lang="fr-FR" dirty="0" smtClean="0"/>
              <a:t>=0.1, </a:t>
            </a:r>
            <a:r>
              <a:rPr lang="fr-FR" dirty="0" err="1" smtClean="0"/>
              <a:t>R°</a:t>
            </a:r>
            <a:r>
              <a:rPr lang="fr-FR" baseline="-25000" dirty="0" err="1" smtClean="0"/>
              <a:t>max</a:t>
            </a:r>
            <a:r>
              <a:rPr lang="fr-FR" dirty="0" smtClean="0"/>
              <a:t>=0.9, no </a:t>
            </a:r>
            <a:r>
              <a:rPr lang="fr-FR" dirty="0" err="1" smtClean="0"/>
              <a:t>alert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t="15170" b="8252"/>
          <a:stretch>
            <a:fillRect/>
          </a:stretch>
        </p:blipFill>
        <p:spPr bwMode="auto">
          <a:xfrm>
            <a:off x="1922463" y="2579688"/>
            <a:ext cx="4854575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8" name="Grouper 37"/>
          <p:cNvGrpSpPr/>
          <p:nvPr/>
        </p:nvGrpSpPr>
        <p:grpSpPr>
          <a:xfrm>
            <a:off x="254000" y="4699000"/>
            <a:ext cx="2641600" cy="470932"/>
            <a:chOff x="254000" y="4699000"/>
            <a:chExt cx="2641600" cy="470932"/>
          </a:xfrm>
        </p:grpSpPr>
        <p:cxnSp>
          <p:nvCxnSpPr>
            <p:cNvPr id="11" name="Connecteur droit avec flèche 10"/>
            <p:cNvCxnSpPr/>
            <p:nvPr/>
          </p:nvCxnSpPr>
          <p:spPr bwMode="auto">
            <a:xfrm flipV="1">
              <a:off x="1752600" y="4699000"/>
              <a:ext cx="1143000" cy="304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ZoneTexte 11"/>
            <p:cNvSpPr txBox="1"/>
            <p:nvPr/>
          </p:nvSpPr>
          <p:spPr>
            <a:xfrm>
              <a:off x="254000" y="4800600"/>
              <a:ext cx="122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|Co(v</a:t>
              </a:r>
              <a:r>
                <a:rPr lang="fr-FR" baseline="-25000" dirty="0" smtClean="0"/>
                <a:t>i</a:t>
              </a:r>
              <a:r>
                <a:rPr lang="fr-FR" dirty="0" smtClean="0"/>
                <a:t>)|=8</a:t>
              </a:r>
              <a:endParaRPr lang="fr-FR" dirty="0"/>
            </a:p>
          </p:txBody>
        </p:sp>
      </p:grpSp>
      <p:sp>
        <p:nvSpPr>
          <p:cNvPr id="14" name="AutoShape 11"/>
          <p:cNvSpPr>
            <a:spLocks noChangeArrowheads="1"/>
          </p:cNvSpPr>
          <p:nvPr/>
        </p:nvSpPr>
        <p:spPr bwMode="auto">
          <a:xfrm rot="10489315">
            <a:off x="3079751" y="3559174"/>
            <a:ext cx="369888" cy="750888"/>
          </a:xfrm>
          <a:prstGeom prst="triangle">
            <a:avLst>
              <a:gd name="adj" fmla="val 50000"/>
            </a:avLst>
          </a:prstGeom>
          <a:solidFill>
            <a:schemeClr val="accent1">
              <a:alpha val="53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9" name="Grouper 38"/>
          <p:cNvGrpSpPr/>
          <p:nvPr/>
        </p:nvGrpSpPr>
        <p:grpSpPr>
          <a:xfrm>
            <a:off x="76200" y="3340100"/>
            <a:ext cx="3098800" cy="977900"/>
            <a:chOff x="76200" y="3340100"/>
            <a:chExt cx="3098800" cy="977900"/>
          </a:xfrm>
        </p:grpSpPr>
        <p:cxnSp>
          <p:nvCxnSpPr>
            <p:cNvPr id="15" name="Connecteur droit avec flèche 14"/>
            <p:cNvCxnSpPr/>
            <p:nvPr/>
          </p:nvCxnSpPr>
          <p:spPr bwMode="auto">
            <a:xfrm>
              <a:off x="1384300" y="3581400"/>
              <a:ext cx="1790700" cy="736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ZoneTexte 16"/>
            <p:cNvSpPr txBox="1"/>
            <p:nvPr/>
          </p:nvSpPr>
          <p:spPr>
            <a:xfrm>
              <a:off x="76200" y="3340100"/>
              <a:ext cx="1241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|Co(</a:t>
              </a:r>
              <a:r>
                <a:rPr lang="fr-FR" dirty="0" err="1" smtClean="0"/>
                <a:t>v</a:t>
              </a:r>
              <a:r>
                <a:rPr lang="fr-FR" baseline="-25000" dirty="0" err="1" smtClean="0"/>
                <a:t>j</a:t>
              </a:r>
              <a:r>
                <a:rPr lang="fr-FR" dirty="0" smtClean="0"/>
                <a:t>)|=3</a:t>
              </a:r>
              <a:endParaRPr lang="fr-FR" dirty="0"/>
            </a:p>
          </p:txBody>
        </p:sp>
      </p:grpSp>
      <p:sp>
        <p:nvSpPr>
          <p:cNvPr id="18" name="AutoShape 11"/>
          <p:cNvSpPr>
            <a:spLocks noChangeArrowheads="1"/>
          </p:cNvSpPr>
          <p:nvPr/>
        </p:nvSpPr>
        <p:spPr bwMode="auto">
          <a:xfrm rot="16945042">
            <a:off x="3219448" y="4359274"/>
            <a:ext cx="369888" cy="750888"/>
          </a:xfrm>
          <a:prstGeom prst="triangle">
            <a:avLst>
              <a:gd name="adj" fmla="val 50000"/>
            </a:avLst>
          </a:prstGeom>
          <a:solidFill>
            <a:schemeClr val="accent1">
              <a:alpha val="53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0233" y="3467100"/>
            <a:ext cx="2336547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5" name="Connecteur droit 24"/>
          <p:cNvCxnSpPr/>
          <p:nvPr/>
        </p:nvCxnSpPr>
        <p:spPr bwMode="auto">
          <a:xfrm rot="16200000" flipH="1">
            <a:off x="7245350" y="4476750"/>
            <a:ext cx="2184400" cy="127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ZoneTexte 25"/>
          <p:cNvSpPr txBox="1"/>
          <p:nvPr/>
        </p:nvSpPr>
        <p:spPr>
          <a:xfrm>
            <a:off x="8204200" y="5524500"/>
            <a:ext cx="325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8</a:t>
            </a:r>
            <a:endParaRPr lang="fr-FR" dirty="0"/>
          </a:p>
        </p:txBody>
      </p:sp>
      <p:cxnSp>
        <p:nvCxnSpPr>
          <p:cNvPr id="28" name="Connecteur droit 27"/>
          <p:cNvCxnSpPr/>
          <p:nvPr/>
        </p:nvCxnSpPr>
        <p:spPr bwMode="auto">
          <a:xfrm rot="10800000">
            <a:off x="7086600" y="4851400"/>
            <a:ext cx="14605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ZoneTexte 28"/>
          <p:cNvSpPr txBox="1"/>
          <p:nvPr/>
        </p:nvSpPr>
        <p:spPr>
          <a:xfrm>
            <a:off x="6515100" y="4635500"/>
            <a:ext cx="62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0.81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241300" y="5156200"/>
            <a:ext cx="10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fps</a:t>
            </a:r>
            <a:r>
              <a:rPr lang="fr-FR" dirty="0" smtClean="0"/>
              <a:t>=0.81</a:t>
            </a:r>
            <a:endParaRPr lang="fr-FR" dirty="0"/>
          </a:p>
        </p:txBody>
      </p:sp>
      <p:grpSp>
        <p:nvGrpSpPr>
          <p:cNvPr id="40" name="Grouper 39"/>
          <p:cNvGrpSpPr/>
          <p:nvPr/>
        </p:nvGrpSpPr>
        <p:grpSpPr>
          <a:xfrm>
            <a:off x="100013" y="3390900"/>
            <a:ext cx="7718542" cy="2502932"/>
            <a:chOff x="100013" y="3390900"/>
            <a:chExt cx="7718542" cy="2502932"/>
          </a:xfrm>
        </p:grpSpPr>
        <p:sp>
          <p:nvSpPr>
            <p:cNvPr id="31" name="ZoneTexte 30"/>
            <p:cNvSpPr txBox="1"/>
            <p:nvPr/>
          </p:nvSpPr>
          <p:spPr>
            <a:xfrm>
              <a:off x="100013" y="3721100"/>
              <a:ext cx="10987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fps</a:t>
              </a:r>
              <a:r>
                <a:rPr lang="fr-FR" dirty="0" smtClean="0"/>
                <a:t>=0.14</a:t>
              </a:r>
              <a:endParaRPr lang="fr-FR" dirty="0"/>
            </a:p>
          </p:txBody>
        </p:sp>
        <p:cxnSp>
          <p:nvCxnSpPr>
            <p:cNvPr id="32" name="Connecteur droit 31"/>
            <p:cNvCxnSpPr/>
            <p:nvPr/>
          </p:nvCxnSpPr>
          <p:spPr bwMode="auto">
            <a:xfrm rot="16200000" flipH="1">
              <a:off x="6546850" y="4476750"/>
              <a:ext cx="2184400" cy="127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ZoneTexte 32"/>
            <p:cNvSpPr txBox="1"/>
            <p:nvPr/>
          </p:nvSpPr>
          <p:spPr>
            <a:xfrm>
              <a:off x="7493000" y="5524500"/>
              <a:ext cx="3255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3</a:t>
              </a:r>
              <a:endParaRPr lang="fr-FR" dirty="0"/>
            </a:p>
          </p:txBody>
        </p:sp>
        <p:cxnSp>
          <p:nvCxnSpPr>
            <p:cNvPr id="34" name="Connecteur droit 33"/>
            <p:cNvCxnSpPr/>
            <p:nvPr/>
          </p:nvCxnSpPr>
          <p:spPr bwMode="auto">
            <a:xfrm rot="10800000">
              <a:off x="7086600" y="5119688"/>
              <a:ext cx="6731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ZoneTexte 36"/>
            <p:cNvSpPr txBox="1"/>
            <p:nvPr/>
          </p:nvSpPr>
          <p:spPr>
            <a:xfrm>
              <a:off x="6515100" y="4927600"/>
              <a:ext cx="627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0.14</a:t>
              </a:r>
              <a:endParaRPr lang="fr-FR" dirty="0"/>
            </a:p>
          </p:txBody>
        </p:sp>
      </p:grpSp>
      <p:pic>
        <p:nvPicPr>
          <p:cNvPr id="41" name="Picture 5" descr="Soldier 11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3608388" y="4524375"/>
            <a:ext cx="311150" cy="55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Risk-based</a:t>
            </a:r>
            <a:r>
              <a:rPr lang="fr-FR" dirty="0" smtClean="0"/>
              <a:t> </a:t>
            </a:r>
            <a:r>
              <a:rPr lang="fr-FR" dirty="0" err="1" smtClean="0"/>
              <a:t>scheduling</a:t>
            </a:r>
            <a:r>
              <a:rPr lang="fr-FR" dirty="0" smtClean="0"/>
              <a:t> in images (2)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R°</a:t>
            </a:r>
            <a:r>
              <a:rPr lang="fr-FR" dirty="0" smtClean="0">
                <a:latin typeface="Wingdings"/>
                <a:ea typeface="Wingdings"/>
                <a:cs typeface="Wingdings"/>
              </a:rPr>
              <a:t></a:t>
            </a:r>
            <a:r>
              <a:rPr lang="fr-FR" dirty="0" smtClean="0"/>
              <a:t>R°=</a:t>
            </a:r>
            <a:r>
              <a:rPr lang="fr-FR" dirty="0" err="1" smtClean="0"/>
              <a:t>R</a:t>
            </a:r>
            <a:r>
              <a:rPr lang="fr-FR" dirty="0" err="1" smtClean="0"/>
              <a:t>°</a:t>
            </a:r>
            <a:r>
              <a:rPr lang="fr-FR" baseline="-25000" dirty="0" err="1" smtClean="0"/>
              <a:t>max</a:t>
            </a:r>
            <a:r>
              <a:rPr lang="fr-FR" dirty="0" smtClean="0"/>
              <a:t>=0.9 </a:t>
            </a:r>
            <a:endParaRPr lang="fr-F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t="15170" b="8252"/>
          <a:stretch>
            <a:fillRect/>
          </a:stretch>
        </p:blipFill>
        <p:spPr bwMode="auto">
          <a:xfrm>
            <a:off x="1922463" y="2579688"/>
            <a:ext cx="4854575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er 37"/>
          <p:cNvGrpSpPr/>
          <p:nvPr/>
        </p:nvGrpSpPr>
        <p:grpSpPr>
          <a:xfrm>
            <a:off x="254000" y="4699000"/>
            <a:ext cx="2641600" cy="470932"/>
            <a:chOff x="254000" y="4699000"/>
            <a:chExt cx="2641600" cy="470932"/>
          </a:xfrm>
        </p:grpSpPr>
        <p:cxnSp>
          <p:nvCxnSpPr>
            <p:cNvPr id="11" name="Connecteur droit avec flèche 10"/>
            <p:cNvCxnSpPr/>
            <p:nvPr/>
          </p:nvCxnSpPr>
          <p:spPr bwMode="auto">
            <a:xfrm flipV="1">
              <a:off x="1752600" y="4699000"/>
              <a:ext cx="1143000" cy="304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ZoneTexte 11"/>
            <p:cNvSpPr txBox="1"/>
            <p:nvPr/>
          </p:nvSpPr>
          <p:spPr>
            <a:xfrm>
              <a:off x="254000" y="4800600"/>
              <a:ext cx="122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|Co(v</a:t>
              </a:r>
              <a:r>
                <a:rPr lang="fr-FR" baseline="-25000" dirty="0" smtClean="0"/>
                <a:t>i</a:t>
              </a:r>
              <a:r>
                <a:rPr lang="fr-FR" dirty="0" smtClean="0"/>
                <a:t>)|=8</a:t>
              </a:r>
              <a:endParaRPr lang="fr-FR" dirty="0"/>
            </a:p>
          </p:txBody>
        </p:sp>
      </p:grpSp>
      <p:sp>
        <p:nvSpPr>
          <p:cNvPr id="14" name="AutoShape 11"/>
          <p:cNvSpPr>
            <a:spLocks noChangeArrowheads="1"/>
          </p:cNvSpPr>
          <p:nvPr/>
        </p:nvSpPr>
        <p:spPr bwMode="auto">
          <a:xfrm rot="10489315">
            <a:off x="3079751" y="3559174"/>
            <a:ext cx="369888" cy="750888"/>
          </a:xfrm>
          <a:prstGeom prst="triangle">
            <a:avLst>
              <a:gd name="adj" fmla="val 50000"/>
            </a:avLst>
          </a:prstGeom>
          <a:solidFill>
            <a:schemeClr val="accent1">
              <a:alpha val="53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6" name="Grouper 38"/>
          <p:cNvGrpSpPr/>
          <p:nvPr/>
        </p:nvGrpSpPr>
        <p:grpSpPr>
          <a:xfrm>
            <a:off x="76200" y="3340100"/>
            <a:ext cx="3098800" cy="977900"/>
            <a:chOff x="76200" y="3340100"/>
            <a:chExt cx="3098800" cy="977900"/>
          </a:xfrm>
        </p:grpSpPr>
        <p:cxnSp>
          <p:nvCxnSpPr>
            <p:cNvPr id="15" name="Connecteur droit avec flèche 14"/>
            <p:cNvCxnSpPr/>
            <p:nvPr/>
          </p:nvCxnSpPr>
          <p:spPr bwMode="auto">
            <a:xfrm>
              <a:off x="1384300" y="3581400"/>
              <a:ext cx="1790700" cy="736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ZoneTexte 16"/>
            <p:cNvSpPr txBox="1"/>
            <p:nvPr/>
          </p:nvSpPr>
          <p:spPr>
            <a:xfrm>
              <a:off x="76200" y="3340100"/>
              <a:ext cx="1241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|Co(</a:t>
              </a:r>
              <a:r>
                <a:rPr lang="fr-FR" dirty="0" err="1" smtClean="0"/>
                <a:t>v</a:t>
              </a:r>
              <a:r>
                <a:rPr lang="fr-FR" baseline="-25000" dirty="0" err="1" smtClean="0"/>
                <a:t>j</a:t>
              </a:r>
              <a:r>
                <a:rPr lang="fr-FR" dirty="0" smtClean="0"/>
                <a:t>)|=3</a:t>
              </a:r>
              <a:endParaRPr lang="fr-FR" dirty="0"/>
            </a:p>
          </p:txBody>
        </p:sp>
      </p:grpSp>
      <p:sp>
        <p:nvSpPr>
          <p:cNvPr id="18" name="AutoShape 11"/>
          <p:cNvSpPr>
            <a:spLocks noChangeArrowheads="1"/>
          </p:cNvSpPr>
          <p:nvPr/>
        </p:nvSpPr>
        <p:spPr bwMode="auto">
          <a:xfrm rot="16945042">
            <a:off x="3219448" y="4359274"/>
            <a:ext cx="369888" cy="750888"/>
          </a:xfrm>
          <a:prstGeom prst="triangle">
            <a:avLst>
              <a:gd name="adj" fmla="val 50000"/>
            </a:avLst>
          </a:prstGeom>
          <a:solidFill>
            <a:schemeClr val="accent1">
              <a:alpha val="53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0233" y="3467100"/>
            <a:ext cx="2336547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5" name="Connecteur droit 24"/>
          <p:cNvCxnSpPr/>
          <p:nvPr/>
        </p:nvCxnSpPr>
        <p:spPr bwMode="auto">
          <a:xfrm rot="16200000" flipH="1">
            <a:off x="7245350" y="4476750"/>
            <a:ext cx="2184400" cy="127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ZoneTexte 25"/>
          <p:cNvSpPr txBox="1"/>
          <p:nvPr/>
        </p:nvSpPr>
        <p:spPr>
          <a:xfrm>
            <a:off x="8204200" y="5524500"/>
            <a:ext cx="325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8</a:t>
            </a:r>
            <a:endParaRPr lang="fr-FR" dirty="0"/>
          </a:p>
        </p:txBody>
      </p:sp>
      <p:grpSp>
        <p:nvGrpSpPr>
          <p:cNvPr id="27" name="Grouper 26"/>
          <p:cNvGrpSpPr/>
          <p:nvPr/>
        </p:nvGrpSpPr>
        <p:grpSpPr>
          <a:xfrm>
            <a:off x="6515100" y="3759200"/>
            <a:ext cx="2032000" cy="369332"/>
            <a:chOff x="6515100" y="3759200"/>
            <a:chExt cx="2032000" cy="369332"/>
          </a:xfrm>
        </p:grpSpPr>
        <p:cxnSp>
          <p:nvCxnSpPr>
            <p:cNvPr id="28" name="Connecteur droit 27"/>
            <p:cNvCxnSpPr/>
            <p:nvPr/>
          </p:nvCxnSpPr>
          <p:spPr bwMode="auto">
            <a:xfrm rot="10800000">
              <a:off x="7086600" y="3962400"/>
              <a:ext cx="14605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ZoneTexte 28"/>
            <p:cNvSpPr txBox="1"/>
            <p:nvPr/>
          </p:nvSpPr>
          <p:spPr>
            <a:xfrm>
              <a:off x="6515100" y="3759200"/>
              <a:ext cx="523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2.8</a:t>
              </a:r>
              <a:endParaRPr lang="fr-FR" dirty="0"/>
            </a:p>
          </p:txBody>
        </p:sp>
      </p:grpSp>
      <p:sp>
        <p:nvSpPr>
          <p:cNvPr id="30" name="ZoneTexte 29"/>
          <p:cNvSpPr txBox="1"/>
          <p:nvPr/>
        </p:nvSpPr>
        <p:spPr>
          <a:xfrm>
            <a:off x="241300" y="5156200"/>
            <a:ext cx="1017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</a:t>
            </a:r>
            <a:r>
              <a:rPr lang="fr-FR" dirty="0" err="1" smtClean="0"/>
              <a:t>ps</a:t>
            </a:r>
            <a:r>
              <a:rPr lang="fr-FR" dirty="0" smtClean="0"/>
              <a:t>=2.8</a:t>
            </a:r>
            <a:endParaRPr lang="fr-FR" dirty="0"/>
          </a:p>
        </p:txBody>
      </p:sp>
      <p:cxnSp>
        <p:nvCxnSpPr>
          <p:cNvPr id="32" name="Connecteur droit 31"/>
          <p:cNvCxnSpPr/>
          <p:nvPr/>
        </p:nvCxnSpPr>
        <p:spPr bwMode="auto">
          <a:xfrm rot="16200000" flipH="1">
            <a:off x="6546850" y="4476750"/>
            <a:ext cx="2184400" cy="127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ZoneTexte 32"/>
          <p:cNvSpPr txBox="1"/>
          <p:nvPr/>
        </p:nvSpPr>
        <p:spPr>
          <a:xfrm>
            <a:off x="7493000" y="5524500"/>
            <a:ext cx="325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3</a:t>
            </a:r>
            <a:endParaRPr lang="fr-FR" dirty="0"/>
          </a:p>
        </p:txBody>
      </p:sp>
      <p:grpSp>
        <p:nvGrpSpPr>
          <p:cNvPr id="35" name="Grouper 34"/>
          <p:cNvGrpSpPr/>
          <p:nvPr/>
        </p:nvGrpSpPr>
        <p:grpSpPr>
          <a:xfrm>
            <a:off x="100013" y="3721100"/>
            <a:ext cx="7659687" cy="699532"/>
            <a:chOff x="100013" y="3721100"/>
            <a:chExt cx="7659687" cy="699532"/>
          </a:xfrm>
        </p:grpSpPr>
        <p:sp>
          <p:nvSpPr>
            <p:cNvPr id="31" name="ZoneTexte 30"/>
            <p:cNvSpPr txBox="1"/>
            <p:nvPr/>
          </p:nvSpPr>
          <p:spPr>
            <a:xfrm>
              <a:off x="100013" y="3721100"/>
              <a:ext cx="9806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F</a:t>
              </a:r>
              <a:r>
                <a:rPr lang="fr-FR" dirty="0" err="1" smtClean="0"/>
                <a:t>ps</a:t>
              </a:r>
              <a:r>
                <a:rPr lang="fr-FR" dirty="0" smtClean="0"/>
                <a:t>=1.9</a:t>
              </a:r>
              <a:endParaRPr lang="fr-FR" dirty="0"/>
            </a:p>
          </p:txBody>
        </p:sp>
        <p:cxnSp>
          <p:nvCxnSpPr>
            <p:cNvPr id="34" name="Connecteur droit 33"/>
            <p:cNvCxnSpPr/>
            <p:nvPr/>
          </p:nvCxnSpPr>
          <p:spPr bwMode="auto">
            <a:xfrm rot="10800000">
              <a:off x="7086600" y="4256088"/>
              <a:ext cx="6731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ZoneTexte 36"/>
            <p:cNvSpPr txBox="1"/>
            <p:nvPr/>
          </p:nvSpPr>
          <p:spPr>
            <a:xfrm>
              <a:off x="6515100" y="4051300"/>
              <a:ext cx="486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1.9</a:t>
              </a:r>
              <a:endParaRPr lang="fr-FR" dirty="0"/>
            </a:p>
          </p:txBody>
        </p:sp>
      </p:grpSp>
      <p:pic>
        <p:nvPicPr>
          <p:cNvPr id="41" name="Picture 5" descr="Soldier 11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3608388" y="4524375"/>
            <a:ext cx="311150" cy="555625"/>
          </a:xfrm>
          <a:prstGeom prst="rect">
            <a:avLst/>
          </a:prstGeom>
          <a:noFill/>
        </p:spPr>
      </p:pic>
      <p:grpSp>
        <p:nvGrpSpPr>
          <p:cNvPr id="40" name="Grouper 39"/>
          <p:cNvGrpSpPr/>
          <p:nvPr/>
        </p:nvGrpSpPr>
        <p:grpSpPr>
          <a:xfrm>
            <a:off x="2605088" y="3184525"/>
            <a:ext cx="608012" cy="555625"/>
            <a:chOff x="2605088" y="3184525"/>
            <a:chExt cx="608012" cy="555625"/>
          </a:xfrm>
        </p:grpSpPr>
        <p:pic>
          <p:nvPicPr>
            <p:cNvPr id="36" name="Picture 5" descr="Soldier 11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605088" y="3184525"/>
              <a:ext cx="311150" cy="555625"/>
            </a:xfrm>
            <a:prstGeom prst="rect">
              <a:avLst/>
            </a:prstGeom>
            <a:noFill/>
          </p:spPr>
        </p:pic>
        <p:cxnSp>
          <p:nvCxnSpPr>
            <p:cNvPr id="39" name="Connecteur droit avec flèche 38"/>
            <p:cNvCxnSpPr/>
            <p:nvPr/>
          </p:nvCxnSpPr>
          <p:spPr bwMode="auto">
            <a:xfrm>
              <a:off x="2730500" y="3403600"/>
              <a:ext cx="482600" cy="25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Simulation </a:t>
            </a:r>
            <a:r>
              <a:rPr lang="fr-FR" dirty="0" smtClean="0"/>
              <a:t>settings</a:t>
            </a:r>
            <a:endParaRPr lang="fr-FR" dirty="0"/>
          </a:p>
        </p:txBody>
      </p:sp>
      <p:sp>
        <p:nvSpPr>
          <p:cNvPr id="71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dirty="0"/>
              <a:t>OMNET++ simulation model</a:t>
            </a:r>
          </a:p>
          <a:p>
            <a:pPr>
              <a:lnSpc>
                <a:spcPct val="90000"/>
              </a:lnSpc>
            </a:pPr>
            <a:r>
              <a:rPr lang="fr-FR" dirty="0" err="1"/>
              <a:t>Video</a:t>
            </a:r>
            <a:r>
              <a:rPr lang="fr-FR" dirty="0"/>
              <a:t> </a:t>
            </a:r>
            <a:r>
              <a:rPr lang="fr-FR" dirty="0" err="1"/>
              <a:t>nodes</a:t>
            </a:r>
            <a:r>
              <a:rPr lang="fr-FR" dirty="0"/>
              <a:t> have communication range of 30m and </a:t>
            </a:r>
            <a:r>
              <a:rPr lang="fr-FR" dirty="0" err="1"/>
              <a:t>depth</a:t>
            </a:r>
            <a:r>
              <a:rPr lang="fr-FR" dirty="0"/>
              <a:t> of </a:t>
            </a:r>
            <a:r>
              <a:rPr lang="fr-FR" dirty="0" err="1"/>
              <a:t>view</a:t>
            </a:r>
            <a:r>
              <a:rPr lang="fr-FR" dirty="0"/>
              <a:t> of 25m, </a:t>
            </a:r>
            <a:r>
              <a:rPr lang="fr-FR" dirty="0" err="1"/>
              <a:t>AoV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36°. </a:t>
            </a:r>
            <a:r>
              <a:rPr lang="fr-FR" dirty="0" smtClean="0"/>
              <a:t>150 </a:t>
            </a:r>
            <a:r>
              <a:rPr lang="fr-FR" dirty="0" err="1"/>
              <a:t>sensors</a:t>
            </a:r>
            <a:r>
              <a:rPr lang="fr-FR" dirty="0"/>
              <a:t> in an 75m.75m area. </a:t>
            </a:r>
          </a:p>
          <a:p>
            <a:pPr>
              <a:lnSpc>
                <a:spcPct val="90000"/>
              </a:lnSpc>
            </a:pPr>
            <a:r>
              <a:rPr lang="fr-FR" dirty="0" err="1"/>
              <a:t>Battery</a:t>
            </a:r>
            <a:r>
              <a:rPr lang="fr-FR" dirty="0"/>
              <a:t> has 100 </a:t>
            </a:r>
            <a:r>
              <a:rPr lang="fr-FR" dirty="0" err="1"/>
              <a:t>units</a:t>
            </a:r>
            <a:r>
              <a:rPr lang="fr-FR" dirty="0"/>
              <a:t>, 1 image = 1 unit of </a:t>
            </a:r>
            <a:r>
              <a:rPr lang="fr-FR" dirty="0" err="1"/>
              <a:t>battery</a:t>
            </a:r>
            <a:r>
              <a:rPr lang="fr-FR" dirty="0"/>
              <a:t> </a:t>
            </a:r>
            <a:r>
              <a:rPr lang="fr-FR" dirty="0" err="1"/>
              <a:t>consumed</a:t>
            </a:r>
            <a:r>
              <a:rPr lang="fr-FR" dirty="0"/>
              <a:t>.</a:t>
            </a:r>
          </a:p>
          <a:p>
            <a:pPr>
              <a:lnSpc>
                <a:spcPct val="90000"/>
              </a:lnSpc>
            </a:pPr>
            <a:r>
              <a:rPr lang="fr-FR" dirty="0"/>
              <a:t>Max capture rate </a:t>
            </a:r>
            <a:r>
              <a:rPr lang="fr-FR" dirty="0" err="1"/>
              <a:t>is</a:t>
            </a:r>
            <a:r>
              <a:rPr lang="fr-FR" dirty="0"/>
              <a:t> 3fps. 12 </a:t>
            </a:r>
            <a:r>
              <a:rPr lang="fr-FR" dirty="0" err="1"/>
              <a:t>levels</a:t>
            </a:r>
            <a:r>
              <a:rPr lang="fr-FR" dirty="0"/>
              <a:t> of </a:t>
            </a:r>
            <a:r>
              <a:rPr lang="fr-FR" dirty="0" err="1"/>
              <a:t>cover</a:t>
            </a:r>
            <a:r>
              <a:rPr lang="fr-FR" dirty="0"/>
              <a:t> set</a:t>
            </a:r>
            <a:r>
              <a:rPr lang="fr-FR" dirty="0" smtClean="0"/>
              <a:t>. </a:t>
            </a:r>
          </a:p>
          <a:p>
            <a:pPr>
              <a:lnSpc>
                <a:spcPct val="90000"/>
              </a:lnSpc>
            </a:pPr>
            <a:r>
              <a:rPr lang="fr-FR" dirty="0"/>
              <a:t>Full </a:t>
            </a:r>
            <a:r>
              <a:rPr lang="fr-FR" dirty="0" err="1"/>
              <a:t>coverage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defined</a:t>
            </a:r>
            <a:r>
              <a:rPr lang="fr-FR" dirty="0"/>
              <a:t> as the </a:t>
            </a:r>
            <a:r>
              <a:rPr lang="fr-FR" dirty="0" err="1"/>
              <a:t>region</a:t>
            </a:r>
            <a:r>
              <a:rPr lang="fr-FR" dirty="0"/>
              <a:t> </a:t>
            </a:r>
            <a:r>
              <a:rPr lang="fr-FR" dirty="0" err="1"/>
              <a:t>initially</a:t>
            </a:r>
            <a:r>
              <a:rPr lang="fr-FR" dirty="0"/>
              <a:t> </a:t>
            </a:r>
            <a:r>
              <a:rPr lang="fr-FR" dirty="0" err="1"/>
              <a:t>covered</a:t>
            </a:r>
            <a:r>
              <a:rPr lang="fr-FR" dirty="0"/>
              <a:t> </a:t>
            </a:r>
            <a:r>
              <a:rPr lang="fr-FR" dirty="0" err="1"/>
              <a:t>when</a:t>
            </a:r>
            <a:r>
              <a:rPr lang="fr-FR" dirty="0"/>
              <a:t> all </a:t>
            </a:r>
            <a:r>
              <a:rPr lang="fr-FR" dirty="0" err="1"/>
              <a:t>nodes</a:t>
            </a:r>
            <a:r>
              <a:rPr lang="fr-FR" dirty="0"/>
              <a:t> are active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mean</a:t>
            </a:r>
            <a:r>
              <a:rPr lang="fr-FR" dirty="0"/>
              <a:t> </a:t>
            </a:r>
            <a:r>
              <a:rPr lang="fr-FR" dirty="0" err="1"/>
              <a:t>stealth</a:t>
            </a:r>
            <a:r>
              <a:rPr lang="fr-FR" dirty="0"/>
              <a:t> </a:t>
            </a:r>
            <a:r>
              <a:rPr lang="fr-FR" dirty="0" smtClean="0"/>
              <a:t>time (MST)</a:t>
            </a:r>
            <a:endParaRPr lang="fr-FR" dirty="0"/>
          </a:p>
        </p:txBody>
      </p:sp>
      <p:pic>
        <p:nvPicPr>
          <p:cNvPr id="820228" name="Picture 4"/>
          <p:cNvPicPr>
            <a:picLocks noChangeAspect="1" noChangeArrowheads="1"/>
          </p:cNvPicPr>
          <p:nvPr/>
        </p:nvPicPr>
        <p:blipFill>
          <a:blip r:embed="rId3"/>
          <a:srcRect t="15170" b="8252"/>
          <a:stretch>
            <a:fillRect/>
          </a:stretch>
        </p:blipFill>
        <p:spPr bwMode="auto">
          <a:xfrm>
            <a:off x="2278063" y="2173288"/>
            <a:ext cx="4854575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229" name="Picture 5" descr="Soldier 11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3798888" y="2822575"/>
            <a:ext cx="311150" cy="555625"/>
          </a:xfrm>
          <a:prstGeom prst="rect">
            <a:avLst/>
          </a:prstGeom>
          <a:noFill/>
        </p:spPr>
      </p:pic>
      <p:sp>
        <p:nvSpPr>
          <p:cNvPr id="820231" name="Line 7"/>
          <p:cNvSpPr>
            <a:spLocks noChangeShapeType="1"/>
          </p:cNvSpPr>
          <p:nvPr/>
        </p:nvSpPr>
        <p:spPr bwMode="auto">
          <a:xfrm>
            <a:off x="3890963" y="3074988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20232" name="Text Box 8"/>
          <p:cNvSpPr txBox="1">
            <a:spLocks noChangeArrowheads="1"/>
          </p:cNvSpPr>
          <p:nvPr/>
        </p:nvSpPr>
        <p:spPr bwMode="auto">
          <a:xfrm>
            <a:off x="3698875" y="2433638"/>
            <a:ext cx="384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t</a:t>
            </a:r>
            <a:r>
              <a:rPr lang="fr-FR" baseline="-25000"/>
              <a:t>0</a:t>
            </a:r>
            <a:endParaRPr lang="fr-FR"/>
          </a:p>
        </p:txBody>
      </p:sp>
      <p:sp>
        <p:nvSpPr>
          <p:cNvPr id="820233" name="Text Box 9"/>
          <p:cNvSpPr txBox="1">
            <a:spLocks noChangeArrowheads="1"/>
          </p:cNvSpPr>
          <p:nvPr/>
        </p:nvSpPr>
        <p:spPr bwMode="auto">
          <a:xfrm>
            <a:off x="5121275" y="2433638"/>
            <a:ext cx="384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t</a:t>
            </a:r>
            <a:r>
              <a:rPr lang="fr-FR" baseline="-25000"/>
              <a:t>1</a:t>
            </a:r>
            <a:endParaRPr lang="fr-FR"/>
          </a:p>
        </p:txBody>
      </p:sp>
      <p:pic>
        <p:nvPicPr>
          <p:cNvPr id="820234" name="Picture 10" descr="Soldier 11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5189538" y="2822575"/>
            <a:ext cx="311150" cy="555625"/>
          </a:xfrm>
          <a:prstGeom prst="rect">
            <a:avLst/>
          </a:prstGeom>
          <a:noFill/>
        </p:spPr>
      </p:pic>
      <p:sp>
        <p:nvSpPr>
          <p:cNvPr id="820235" name="AutoShape 11"/>
          <p:cNvSpPr>
            <a:spLocks noChangeArrowheads="1"/>
          </p:cNvSpPr>
          <p:nvPr/>
        </p:nvSpPr>
        <p:spPr bwMode="auto">
          <a:xfrm rot="10489315">
            <a:off x="5137150" y="2819400"/>
            <a:ext cx="369888" cy="750888"/>
          </a:xfrm>
          <a:prstGeom prst="triangle">
            <a:avLst>
              <a:gd name="adj" fmla="val 50000"/>
            </a:avLst>
          </a:prstGeom>
          <a:solidFill>
            <a:schemeClr val="accent1">
              <a:alpha val="53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20236" name="Text Box 12"/>
          <p:cNvSpPr txBox="1">
            <a:spLocks noChangeArrowheads="1"/>
          </p:cNvSpPr>
          <p:nvPr/>
        </p:nvSpPr>
        <p:spPr bwMode="auto">
          <a:xfrm>
            <a:off x="2497138" y="1196975"/>
            <a:ext cx="421957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dirty="0">
                <a:latin typeface="BlairMdITC TT-Medium"/>
                <a:cs typeface="BlairMdITC TT-Medium"/>
              </a:rPr>
              <a:t>t</a:t>
            </a:r>
            <a:r>
              <a:rPr lang="fr-FR" sz="1600" baseline="-25000" dirty="0">
                <a:latin typeface="BlairMdITC TT-Medium"/>
                <a:cs typeface="BlairMdITC TT-Medium"/>
              </a:rPr>
              <a:t>1</a:t>
            </a:r>
            <a:r>
              <a:rPr lang="fr-FR" sz="1600" dirty="0">
                <a:latin typeface="BlairMdITC TT-Medium"/>
                <a:cs typeface="BlairMdITC TT-Medium"/>
              </a:rPr>
              <a:t>-t</a:t>
            </a:r>
            <a:r>
              <a:rPr lang="fr-FR" sz="1600" baseline="-25000" dirty="0">
                <a:latin typeface="BlairMdITC TT-Medium"/>
                <a:cs typeface="BlairMdITC TT-Medium"/>
              </a:rPr>
              <a:t>0</a:t>
            </a:r>
            <a:r>
              <a:rPr lang="fr-FR" sz="1600" dirty="0">
                <a:latin typeface="BlairMdITC TT-Medium"/>
                <a:cs typeface="BlairMdITC TT-Medium"/>
              </a:rPr>
              <a:t> </a:t>
            </a:r>
            <a:r>
              <a:rPr lang="fr-FR" sz="1600" dirty="0" err="1">
                <a:latin typeface="BlairMdITC TT-Medium"/>
                <a:cs typeface="BlairMdITC TT-Medium"/>
              </a:rPr>
              <a:t>is</a:t>
            </a:r>
            <a:r>
              <a:rPr lang="fr-FR" sz="1600" dirty="0">
                <a:latin typeface="BlairMdITC TT-Medium"/>
                <a:cs typeface="BlairMdITC TT-Medium"/>
              </a:rPr>
              <a:t> the </a:t>
            </a:r>
            <a:r>
              <a:rPr lang="fr-FR" sz="1600" dirty="0" err="1">
                <a:latin typeface="BlairMdITC TT-Medium"/>
                <a:cs typeface="BlairMdITC TT-Medium"/>
              </a:rPr>
              <a:t>intruder’s</a:t>
            </a:r>
            <a:r>
              <a:rPr lang="fr-FR" sz="1600" dirty="0">
                <a:latin typeface="BlairMdITC TT-Medium"/>
                <a:cs typeface="BlairMdITC TT-Medium"/>
              </a:rPr>
              <a:t> </a:t>
            </a:r>
            <a:r>
              <a:rPr lang="fr-FR" sz="1600" dirty="0" err="1">
                <a:latin typeface="BlairMdITC TT-Medium"/>
                <a:cs typeface="BlairMdITC TT-Medium"/>
              </a:rPr>
              <a:t>stealth</a:t>
            </a:r>
            <a:r>
              <a:rPr lang="fr-FR" sz="1600" dirty="0">
                <a:latin typeface="BlairMdITC TT-Medium"/>
                <a:cs typeface="BlairMdITC TT-Medium"/>
              </a:rPr>
              <a:t> time</a:t>
            </a:r>
          </a:p>
          <a:p>
            <a:pPr algn="ctr"/>
            <a:r>
              <a:rPr lang="fr-FR" sz="1600" dirty="0" err="1">
                <a:latin typeface="BlairMdITC TT-Medium"/>
                <a:cs typeface="BlairMdITC TT-Medium"/>
              </a:rPr>
              <a:t>velocity</a:t>
            </a:r>
            <a:r>
              <a:rPr lang="fr-FR" sz="1600" dirty="0">
                <a:latin typeface="BlairMdITC TT-Medium"/>
                <a:cs typeface="BlairMdITC TT-Medium"/>
              </a:rPr>
              <a:t> </a:t>
            </a:r>
            <a:r>
              <a:rPr lang="fr-FR" sz="1600" dirty="0" err="1">
                <a:latin typeface="BlairMdITC TT-Medium"/>
                <a:cs typeface="BlairMdITC TT-Medium"/>
              </a:rPr>
              <a:t>is</a:t>
            </a:r>
            <a:r>
              <a:rPr lang="fr-FR" sz="1600" dirty="0">
                <a:latin typeface="BlairMdITC TT-Medium"/>
                <a:cs typeface="BlairMdITC TT-Medium"/>
              </a:rPr>
              <a:t> set to 5m/s</a:t>
            </a:r>
          </a:p>
        </p:txBody>
      </p:sp>
      <p:sp>
        <p:nvSpPr>
          <p:cNvPr id="14" name="Parenthèses 13"/>
          <p:cNvSpPr/>
          <p:nvPr/>
        </p:nvSpPr>
        <p:spPr bwMode="auto">
          <a:xfrm>
            <a:off x="3606800" y="4038600"/>
            <a:ext cx="4749800" cy="1054100"/>
          </a:xfrm>
          <a:prstGeom prst="bracketPair">
            <a:avLst>
              <a:gd name="adj" fmla="val 9314"/>
            </a:avLst>
          </a:prstGeom>
          <a:solidFill>
            <a:srgbClr val="FFFFFF"/>
          </a:solidFill>
          <a:ln w="571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400" dirty="0" smtClean="0">
                <a:latin typeface="BlairMdITC TT-Medium"/>
                <a:cs typeface="BlairMdITC TT-Medium"/>
              </a:rPr>
              <a:t>intrusions </a:t>
            </a:r>
            <a:r>
              <a:rPr lang="fr-FR" sz="1400" dirty="0" err="1" smtClean="0">
                <a:latin typeface="BlairMdITC TT-Medium"/>
                <a:cs typeface="BlairMdITC TT-Medium"/>
              </a:rPr>
              <a:t>starts</a:t>
            </a:r>
            <a:r>
              <a:rPr lang="fr-FR" sz="1400" dirty="0" smtClean="0">
                <a:latin typeface="BlairMdITC TT-Medium"/>
                <a:cs typeface="BlairMdITC TT-Medium"/>
              </a:rPr>
              <a:t> </a:t>
            </a:r>
            <a:r>
              <a:rPr lang="fr-FR" sz="1400" dirty="0" err="1" smtClean="0">
                <a:latin typeface="BlairMdITC TT-Medium"/>
                <a:cs typeface="BlairMdITC TT-Medium"/>
              </a:rPr>
              <a:t>at</a:t>
            </a:r>
            <a:r>
              <a:rPr lang="fr-FR" sz="1400" dirty="0" smtClean="0">
                <a:latin typeface="BlairMdITC TT-Medium"/>
                <a:cs typeface="BlairMdITC TT-Medium"/>
              </a:rPr>
              <a:t> t=10s</a:t>
            </a:r>
          </a:p>
          <a:p>
            <a:pPr algn="ctr"/>
            <a:r>
              <a:rPr lang="fr-FR" sz="1400" dirty="0" err="1" smtClean="0">
                <a:latin typeface="BlairMdITC TT-Medium"/>
                <a:cs typeface="BlairMdITC TT-Medium"/>
              </a:rPr>
              <a:t>when</a:t>
            </a:r>
            <a:r>
              <a:rPr lang="fr-FR" sz="1400" dirty="0" smtClean="0">
                <a:latin typeface="BlairMdITC TT-Medium"/>
                <a:cs typeface="BlairMdITC TT-Medium"/>
              </a:rPr>
              <a:t> an </a:t>
            </a:r>
            <a:r>
              <a:rPr lang="fr-FR" sz="1400" dirty="0" err="1" smtClean="0">
                <a:latin typeface="BlairMdITC TT-Medium"/>
                <a:cs typeface="BlairMdITC TT-Medium"/>
              </a:rPr>
              <a:t>intruder</a:t>
            </a:r>
            <a:r>
              <a:rPr lang="fr-FR" sz="1400" dirty="0" smtClean="0">
                <a:latin typeface="BlairMdITC TT-Medium"/>
                <a:cs typeface="BlairMdITC TT-Medium"/>
              </a:rPr>
              <a:t> </a:t>
            </a:r>
            <a:r>
              <a:rPr lang="fr-FR" sz="1400" dirty="0" err="1" smtClean="0">
                <a:latin typeface="BlairMdITC TT-Medium"/>
                <a:cs typeface="BlairMdITC TT-Medium"/>
              </a:rPr>
              <a:t>is</a:t>
            </a:r>
            <a:r>
              <a:rPr lang="fr-FR" sz="1400" dirty="0" smtClean="0">
                <a:latin typeface="BlairMdITC TT-Medium"/>
                <a:cs typeface="BlairMdITC TT-Medium"/>
              </a:rPr>
              <a:t> </a:t>
            </a:r>
            <a:r>
              <a:rPr lang="fr-FR" sz="1400" dirty="0" err="1" smtClean="0">
                <a:latin typeface="BlairMdITC TT-Medium"/>
                <a:cs typeface="BlairMdITC TT-Medium"/>
              </a:rPr>
              <a:t>seen</a:t>
            </a:r>
            <a:r>
              <a:rPr lang="fr-FR" sz="1400" dirty="0" smtClean="0">
                <a:latin typeface="BlairMdITC TT-Medium"/>
                <a:cs typeface="BlairMdITC TT-Medium"/>
              </a:rPr>
              <a:t>, </a:t>
            </a:r>
            <a:r>
              <a:rPr lang="fr-FR" sz="1400" dirty="0" err="1" smtClean="0">
                <a:latin typeface="BlairMdITC TT-Medium"/>
                <a:cs typeface="BlairMdITC TT-Medium"/>
              </a:rPr>
              <a:t>computes</a:t>
            </a:r>
            <a:r>
              <a:rPr lang="fr-FR" sz="1400" dirty="0" smtClean="0">
                <a:latin typeface="BlairMdITC TT-Medium"/>
                <a:cs typeface="BlairMdITC TT-Medium"/>
              </a:rPr>
              <a:t> the </a:t>
            </a:r>
            <a:r>
              <a:rPr lang="fr-FR" sz="1400" dirty="0" err="1" smtClean="0">
                <a:latin typeface="BlairMdITC TT-Medium"/>
                <a:cs typeface="BlairMdITC TT-Medium"/>
              </a:rPr>
              <a:t>stealth</a:t>
            </a:r>
            <a:r>
              <a:rPr lang="fr-FR" sz="1400" dirty="0" smtClean="0">
                <a:latin typeface="BlairMdITC TT-Medium"/>
                <a:cs typeface="BlairMdITC TT-Medium"/>
              </a:rPr>
              <a:t> time, and </a:t>
            </a:r>
            <a:r>
              <a:rPr lang="fr-FR" sz="1400" dirty="0" err="1" smtClean="0">
                <a:latin typeface="BlairMdITC TT-Medium"/>
                <a:cs typeface="BlairMdITC TT-Medium"/>
              </a:rPr>
              <a:t>starts</a:t>
            </a:r>
            <a:r>
              <a:rPr lang="fr-FR" sz="1400" dirty="0" smtClean="0">
                <a:latin typeface="BlairMdITC TT-Medium"/>
                <a:cs typeface="BlairMdITC TT-Medium"/>
              </a:rPr>
              <a:t> a new intrusion </a:t>
            </a:r>
            <a:r>
              <a:rPr lang="fr-FR" sz="1400" dirty="0" err="1" smtClean="0">
                <a:latin typeface="BlairMdITC TT-Medium"/>
                <a:cs typeface="BlairMdITC TT-Medium"/>
              </a:rPr>
              <a:t>until</a:t>
            </a:r>
            <a:r>
              <a:rPr lang="fr-FR" sz="1400" dirty="0" smtClean="0">
                <a:latin typeface="BlairMdITC TT-Medium"/>
                <a:cs typeface="BlairMdITC TT-Medium"/>
              </a:rPr>
              <a:t> end of simulation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 smtClean="0">
                <a:latin typeface="BlairMdITC TT-Medium"/>
                <a:cs typeface="BlairMdITC TT-Medium"/>
              </a:rPr>
              <a:t>  </a:t>
            </a:r>
            <a:endParaRPr kumimoji="0" 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lairMdITC TT-Medium"/>
              <a:cs typeface="BlairMdITC TT-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mean</a:t>
            </a:r>
            <a:r>
              <a:rPr lang="fr-FR" dirty="0"/>
              <a:t> </a:t>
            </a:r>
            <a:r>
              <a:rPr lang="fr-FR" dirty="0" err="1"/>
              <a:t>stealth</a:t>
            </a:r>
            <a:r>
              <a:rPr lang="fr-FR" dirty="0"/>
              <a:t> </a:t>
            </a:r>
            <a:r>
              <a:rPr lang="fr-FR" dirty="0" smtClean="0"/>
              <a:t>time</a:t>
            </a:r>
            <a:br>
              <a:rPr lang="fr-FR" dirty="0" smtClean="0"/>
            </a:br>
            <a:r>
              <a:rPr lang="fr-FR" dirty="0" err="1" smtClean="0"/>
              <a:t>static</a:t>
            </a:r>
            <a:r>
              <a:rPr lang="fr-FR" dirty="0" smtClean="0"/>
              <a:t> </a:t>
            </a:r>
            <a:r>
              <a:rPr lang="fr-FR" dirty="0" err="1" smtClean="0"/>
              <a:t>scheduling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93028"/>
            <a:ext cx="8934450" cy="4293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99" y="1557095"/>
            <a:ext cx="8761413" cy="417695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mean</a:t>
            </a:r>
            <a:r>
              <a:rPr lang="fr-FR" dirty="0" smtClean="0"/>
              <a:t> </a:t>
            </a:r>
            <a:r>
              <a:rPr lang="fr-FR" dirty="0" err="1" smtClean="0"/>
              <a:t>stealth</a:t>
            </a:r>
            <a:r>
              <a:rPr lang="fr-FR" dirty="0" smtClean="0"/>
              <a:t> time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risk-based</a:t>
            </a:r>
            <a:r>
              <a:rPr lang="fr-FR" dirty="0" smtClean="0"/>
              <a:t> </a:t>
            </a:r>
            <a:r>
              <a:rPr lang="fr-FR" dirty="0" err="1" smtClean="0"/>
              <a:t>scheduling</a:t>
            </a:r>
            <a:endParaRPr lang="fr-FR" dirty="0"/>
          </a:p>
        </p:txBody>
      </p:sp>
      <p:sp>
        <p:nvSpPr>
          <p:cNvPr id="4" name="Parenthèses 3"/>
          <p:cNvSpPr/>
          <p:nvPr/>
        </p:nvSpPr>
        <p:spPr bwMode="auto">
          <a:xfrm>
            <a:off x="2400300" y="5689600"/>
            <a:ext cx="5397500" cy="1066800"/>
          </a:xfrm>
          <a:prstGeom prst="bracketPair">
            <a:avLst>
              <a:gd name="adj" fmla="val 9314"/>
            </a:avLst>
          </a:prstGeom>
          <a:solidFill>
            <a:srgbClr val="FFFFFF"/>
          </a:solidFill>
          <a:ln w="571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600" dirty="0" err="1" smtClean="0">
                <a:latin typeface="BlairMdITC TT-Medium"/>
                <a:cs typeface="BlairMdITC TT-Medium"/>
              </a:rPr>
              <a:t>Sensor</a:t>
            </a:r>
            <a:r>
              <a:rPr lang="fr-FR" sz="1600" dirty="0" smtClean="0">
                <a:latin typeface="BlairMdITC TT-Medium"/>
                <a:cs typeface="BlairMdITC TT-Medium"/>
              </a:rPr>
              <a:t> </a:t>
            </a:r>
            <a:r>
              <a:rPr lang="fr-FR" sz="1600" dirty="0" err="1" smtClean="0">
                <a:latin typeface="BlairMdITC TT-Medium"/>
                <a:cs typeface="BlairMdITC TT-Medium"/>
              </a:rPr>
              <a:t>nodes</a:t>
            </a:r>
            <a:r>
              <a:rPr lang="fr-FR" sz="1600" dirty="0" smtClean="0">
                <a:latin typeface="BlairMdITC TT-Medium"/>
                <a:cs typeface="BlairMdITC TT-Medium"/>
              </a:rPr>
              <a:t> </a:t>
            </a:r>
            <a:r>
              <a:rPr lang="fr-FR" sz="1600" dirty="0" err="1" smtClean="0">
                <a:latin typeface="BlairMdITC TT-Medium"/>
                <a:cs typeface="BlairMdITC TT-Medium"/>
              </a:rPr>
              <a:t>start</a:t>
            </a:r>
            <a:r>
              <a:rPr lang="fr-FR" sz="1600" dirty="0" smtClean="0">
                <a:latin typeface="BlairMdITC TT-Medium"/>
                <a:cs typeface="BlairMdITC TT-Medium"/>
              </a:rPr>
              <a:t> </a:t>
            </a:r>
            <a:r>
              <a:rPr lang="fr-FR" sz="1600" dirty="0" err="1" smtClean="0">
                <a:latin typeface="BlairMdITC TT-Medium"/>
                <a:cs typeface="BlairMdITC TT-Medium"/>
              </a:rPr>
              <a:t>at</a:t>
            </a:r>
            <a:r>
              <a:rPr lang="fr-FR" sz="1600" dirty="0" smtClean="0">
                <a:latin typeface="BlairMdITC TT-Medium"/>
                <a:cs typeface="BlairMdITC TT-Medium"/>
              </a:rPr>
              <a:t> 0.1 </a:t>
            </a:r>
            <a:r>
              <a:rPr lang="fr-FR" sz="1600" dirty="0" err="1" smtClean="0">
                <a:latin typeface="BlairMdITC TT-Medium"/>
                <a:cs typeface="BlairMdITC TT-Medium"/>
              </a:rPr>
              <a:t>then</a:t>
            </a:r>
            <a:r>
              <a:rPr lang="fr-FR" sz="1600" dirty="0" smtClean="0">
                <a:latin typeface="BlairMdITC TT-Medium"/>
                <a:cs typeface="BlairMdITC TT-Medium"/>
              </a:rPr>
              <a:t> </a:t>
            </a:r>
            <a:r>
              <a:rPr lang="fr-FR" sz="1600" dirty="0" err="1" smtClean="0">
                <a:latin typeface="BlairMdITC TT-Medium"/>
                <a:cs typeface="BlairMdITC TT-Medium"/>
              </a:rPr>
              <a:t>increase</a:t>
            </a:r>
            <a:r>
              <a:rPr lang="fr-FR" sz="1600" dirty="0" smtClean="0">
                <a:latin typeface="BlairMdITC TT-Medium"/>
                <a:cs typeface="BlairMdITC TT-Medium"/>
              </a:rPr>
              <a:t> to </a:t>
            </a:r>
            <a:r>
              <a:rPr lang="fr-FR" sz="1600" dirty="0" smtClean="0">
                <a:latin typeface="BlairMdITC TT-Medium"/>
                <a:cs typeface="BlairMdITC TT-Medium"/>
              </a:rPr>
              <a:t>0.9 </a:t>
            </a:r>
            <a:r>
              <a:rPr lang="fr-FR" sz="1600" dirty="0" smtClean="0">
                <a:latin typeface="BlairMdITC TT-Medium"/>
                <a:cs typeface="BlairMdITC TT-Medium"/>
              </a:rPr>
              <a:t>if </a:t>
            </a:r>
            <a:r>
              <a:rPr lang="fr-FR" sz="1600" dirty="0" err="1" smtClean="0">
                <a:latin typeface="BlairMdITC TT-Medium"/>
                <a:cs typeface="BlairMdITC TT-Medium"/>
              </a:rPr>
              <a:t>alerted</a:t>
            </a:r>
            <a:r>
              <a:rPr lang="fr-FR" sz="1600" dirty="0" smtClean="0">
                <a:latin typeface="BlairMdITC TT-Medium"/>
                <a:cs typeface="BlairMdITC TT-Medium"/>
              </a:rPr>
              <a:t> (by </a:t>
            </a:r>
            <a:r>
              <a:rPr lang="fr-FR" sz="1600" dirty="0" err="1" smtClean="0">
                <a:latin typeface="BlairMdITC TT-Medium"/>
                <a:cs typeface="BlairMdITC TT-Medium"/>
              </a:rPr>
              <a:t>intruders</a:t>
            </a:r>
            <a:r>
              <a:rPr lang="fr-FR" sz="1600" dirty="0" smtClean="0">
                <a:latin typeface="BlairMdITC TT-Medium"/>
                <a:cs typeface="BlairMdITC TT-Medium"/>
              </a:rPr>
              <a:t> or </a:t>
            </a:r>
            <a:r>
              <a:rPr lang="fr-FR" sz="1600" dirty="0" err="1" smtClean="0">
                <a:latin typeface="BlairMdITC TT-Medium"/>
                <a:cs typeface="BlairMdITC TT-Medium"/>
              </a:rPr>
              <a:t>neighbors</a:t>
            </a:r>
            <a:r>
              <a:rPr lang="fr-FR" sz="1600" dirty="0" smtClean="0">
                <a:latin typeface="BlairMdITC TT-Medium"/>
                <a:cs typeface="BlairMdITC TT-Medium"/>
              </a:rPr>
              <a:t>) and </a:t>
            </a:r>
            <a:r>
              <a:rPr lang="fr-FR" sz="1600" dirty="0" err="1" smtClean="0">
                <a:latin typeface="BlairMdITC TT-Medium"/>
                <a:cs typeface="BlairMdITC TT-Medium"/>
              </a:rPr>
              <a:t>stay</a:t>
            </a:r>
            <a:r>
              <a:rPr lang="fr-FR" sz="1600" dirty="0" smtClean="0">
                <a:latin typeface="BlairMdITC TT-Medium"/>
                <a:cs typeface="BlairMdITC TT-Medium"/>
              </a:rPr>
              <a:t> </a:t>
            </a:r>
            <a:r>
              <a:rPr lang="fr-FR" sz="1600" dirty="0" err="1" smtClean="0">
                <a:latin typeface="BlairMdITC TT-Medium"/>
                <a:cs typeface="BlairMdITC TT-Medium"/>
              </a:rPr>
              <a:t>alerted</a:t>
            </a:r>
            <a:r>
              <a:rPr lang="fr-FR" sz="1600" dirty="0" smtClean="0">
                <a:latin typeface="BlairMdITC TT-Medium"/>
                <a:cs typeface="BlairMdITC TT-Medium"/>
              </a:rPr>
              <a:t> for Ta seconds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 smtClean="0">
                <a:latin typeface="BlairMdITC TT-Medium"/>
                <a:cs typeface="BlairMdITC TT-Medium"/>
              </a:rPr>
              <a:t>  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lairMdITC TT-Medium"/>
              <a:cs typeface="BlairMdITC TT-Medium"/>
            </a:endParaRPr>
          </a:p>
        </p:txBody>
      </p:sp>
      <p:sp>
        <p:nvSpPr>
          <p:cNvPr id="6" name="Flèche vers la droite 5"/>
          <p:cNvSpPr/>
          <p:nvPr/>
        </p:nvSpPr>
        <p:spPr bwMode="auto">
          <a:xfrm>
            <a:off x="3162300" y="2222500"/>
            <a:ext cx="342900" cy="3175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 Bold" charset="0"/>
            </a:endParaRPr>
          </a:p>
        </p:txBody>
      </p:sp>
      <p:grpSp>
        <p:nvGrpSpPr>
          <p:cNvPr id="10" name="Grouper 9"/>
          <p:cNvGrpSpPr/>
          <p:nvPr/>
        </p:nvGrpSpPr>
        <p:grpSpPr>
          <a:xfrm>
            <a:off x="6769100" y="3810794"/>
            <a:ext cx="823625" cy="1943338"/>
            <a:chOff x="6743700" y="3810794"/>
            <a:chExt cx="823625" cy="1943338"/>
          </a:xfrm>
        </p:grpSpPr>
        <p:cxnSp>
          <p:nvCxnSpPr>
            <p:cNvPr id="8" name="Connecteur droit 7"/>
            <p:cNvCxnSpPr/>
            <p:nvPr/>
          </p:nvCxnSpPr>
          <p:spPr bwMode="auto">
            <a:xfrm rot="5400000">
              <a:off x="5905500" y="4673600"/>
              <a:ext cx="1727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ZoneTexte 8"/>
            <p:cNvSpPr txBox="1"/>
            <p:nvPr/>
          </p:nvSpPr>
          <p:spPr>
            <a:xfrm>
              <a:off x="6743700" y="5384800"/>
              <a:ext cx="8236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1300s</a:t>
              </a:r>
              <a:endParaRPr lang="fr-FR" dirty="0"/>
            </a:p>
          </p:txBody>
        </p:sp>
      </p:grpSp>
      <p:grpSp>
        <p:nvGrpSpPr>
          <p:cNvPr id="16" name="Grouper 15"/>
          <p:cNvGrpSpPr/>
          <p:nvPr/>
        </p:nvGrpSpPr>
        <p:grpSpPr>
          <a:xfrm>
            <a:off x="873160" y="2552700"/>
            <a:ext cx="5140289" cy="2541032"/>
            <a:chOff x="873160" y="2552700"/>
            <a:chExt cx="5140289" cy="2541032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3160" y="2552700"/>
              <a:ext cx="5140289" cy="247014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12" name="Grouper 11"/>
            <p:cNvGrpSpPr/>
            <p:nvPr/>
          </p:nvGrpSpPr>
          <p:grpSpPr>
            <a:xfrm>
              <a:off x="4076700" y="3925888"/>
              <a:ext cx="719706" cy="1167844"/>
              <a:chOff x="6705600" y="4217988"/>
              <a:chExt cx="719706" cy="1167844"/>
            </a:xfrm>
          </p:grpSpPr>
          <p:cxnSp>
            <p:nvCxnSpPr>
              <p:cNvPr id="13" name="Connecteur droit 12"/>
              <p:cNvCxnSpPr/>
              <p:nvPr/>
            </p:nvCxnSpPr>
            <p:spPr bwMode="auto">
              <a:xfrm rot="5400000">
                <a:off x="6280547" y="4705747"/>
                <a:ext cx="9771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" name="ZoneTexte 13"/>
              <p:cNvSpPr txBox="1"/>
              <p:nvPr/>
            </p:nvSpPr>
            <p:spPr>
              <a:xfrm>
                <a:off x="6705600" y="5016500"/>
                <a:ext cx="7197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450s</a:t>
                </a:r>
                <a:endParaRPr lang="fr-FR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9699"/>
            <a:ext cx="8955087" cy="43048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mean</a:t>
            </a:r>
            <a:r>
              <a:rPr lang="fr-FR" dirty="0" smtClean="0"/>
              <a:t> </a:t>
            </a:r>
            <a:r>
              <a:rPr lang="fr-FR" dirty="0" err="1" smtClean="0"/>
              <a:t>stealth</a:t>
            </a:r>
            <a:r>
              <a:rPr lang="fr-FR" dirty="0" smtClean="0"/>
              <a:t> time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w/</a:t>
            </a:r>
            <a:r>
              <a:rPr lang="fr-FR" dirty="0" err="1" smtClean="0"/>
              <a:t>wo</a:t>
            </a:r>
            <a:r>
              <a:rPr lang="fr-FR" dirty="0" smtClean="0"/>
              <a:t> </a:t>
            </a:r>
            <a:r>
              <a:rPr lang="fr-FR" dirty="0" err="1" smtClean="0"/>
              <a:t>reinforcement</a:t>
            </a:r>
            <a:endParaRPr lang="fr-FR" dirty="0"/>
          </a:p>
        </p:txBody>
      </p:sp>
      <p:sp>
        <p:nvSpPr>
          <p:cNvPr id="4" name="Parenthèses 3"/>
          <p:cNvSpPr/>
          <p:nvPr/>
        </p:nvSpPr>
        <p:spPr bwMode="auto">
          <a:xfrm>
            <a:off x="1803400" y="2708275"/>
            <a:ext cx="3644900" cy="952500"/>
          </a:xfrm>
          <a:prstGeom prst="bracketPair">
            <a:avLst>
              <a:gd name="adj" fmla="val 9314"/>
            </a:avLst>
          </a:prstGeom>
          <a:solidFill>
            <a:srgbClr val="FFFFFF"/>
          </a:solidFill>
          <a:ln w="571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600" dirty="0" smtClean="0">
                <a:latin typeface="BlairMdITC TT-Medium"/>
                <a:cs typeface="BlairMdITC TT-Medium"/>
              </a:rPr>
              <a:t>O</a:t>
            </a:r>
            <a:r>
              <a:rPr lang="fr-FR" sz="1600" dirty="0" smtClean="0">
                <a:latin typeface="BlairMdITC TT-Medium"/>
                <a:cs typeface="BlairMdITC TT-Medium"/>
              </a:rPr>
              <a:t>n </a:t>
            </a:r>
            <a:r>
              <a:rPr lang="fr-FR" sz="1600" dirty="0" err="1" smtClean="0">
                <a:latin typeface="BlairMdITC TT-Medium"/>
                <a:cs typeface="BlairMdITC TT-Medium"/>
              </a:rPr>
              <a:t>alert</a:t>
            </a:r>
            <a:r>
              <a:rPr lang="fr-FR" sz="1600" dirty="0" smtClean="0">
                <a:latin typeface="BlairMdITC TT-Medium"/>
                <a:cs typeface="BlairMdITC TT-Medium"/>
              </a:rPr>
              <a:t> 0.1</a:t>
            </a:r>
            <a:r>
              <a:rPr lang="fr-FR" sz="1600" dirty="0" smtClean="0">
                <a:latin typeface="Wingdings"/>
                <a:ea typeface="Wingdings"/>
                <a:cs typeface="Wingdings"/>
              </a:rPr>
              <a:t></a:t>
            </a:r>
            <a:r>
              <a:rPr lang="fr-FR" sz="1600" dirty="0" smtClean="0">
                <a:latin typeface="BlairMdITC TT-Medium"/>
                <a:cs typeface="BlairMdITC TT-Medium"/>
              </a:rPr>
              <a:t>I</a:t>
            </a:r>
            <a:r>
              <a:rPr lang="fr-FR" sz="1600" baseline="-25000" dirty="0" smtClean="0">
                <a:latin typeface="BlairMdITC TT-Medium"/>
                <a:cs typeface="BlairMdITC TT-Medium"/>
              </a:rPr>
              <a:t>r</a:t>
            </a:r>
            <a:r>
              <a:rPr lang="fr-FR" sz="1600" dirty="0" smtClean="0">
                <a:latin typeface="BlairMdITC TT-Medium"/>
                <a:cs typeface="BlairMdITC TT-Medium"/>
              </a:rPr>
              <a:t>, </a:t>
            </a:r>
            <a:r>
              <a:rPr lang="fr-FR" sz="1600" dirty="0" err="1" smtClean="0">
                <a:latin typeface="BlairMdITC TT-Medium"/>
                <a:cs typeface="BlairMdITC TT-Medium"/>
              </a:rPr>
              <a:t>then</a:t>
            </a:r>
            <a:r>
              <a:rPr lang="fr-FR" sz="1600" dirty="0" smtClean="0">
                <a:latin typeface="BlairMdITC TT-Medium"/>
                <a:cs typeface="BlairMdITC TT-Medium"/>
              </a:rPr>
              <a:t> </a:t>
            </a:r>
          </a:p>
          <a:p>
            <a:r>
              <a:rPr lang="fr-FR" sz="1600" dirty="0" smtClean="0">
                <a:latin typeface="BlairMdITC TT-Medium"/>
                <a:cs typeface="BlairMdITC TT-Medium"/>
              </a:rPr>
              <a:t>2 </a:t>
            </a:r>
            <a:r>
              <a:rPr lang="fr-FR" sz="1600" dirty="0" err="1" smtClean="0">
                <a:latin typeface="BlairMdITC TT-Medium"/>
                <a:cs typeface="BlairMdITC TT-Medium"/>
              </a:rPr>
              <a:t>alert</a:t>
            </a:r>
            <a:r>
              <a:rPr lang="fr-FR" sz="1600" dirty="0" smtClean="0">
                <a:latin typeface="BlairMdITC TT-Medium"/>
                <a:cs typeface="BlairMdITC TT-Medium"/>
              </a:rPr>
              <a:t> </a:t>
            </a:r>
            <a:r>
              <a:rPr lang="fr-FR" sz="1600" dirty="0" err="1" smtClean="0">
                <a:latin typeface="BlairMdITC TT-Medium"/>
                <a:cs typeface="BlairMdITC TT-Medium"/>
              </a:rPr>
              <a:t>msg</a:t>
            </a:r>
            <a:r>
              <a:rPr lang="fr-FR" sz="1600" dirty="0" smtClean="0">
                <a:latin typeface="BlairMdITC TT-Medium"/>
                <a:cs typeface="BlairMdITC TT-Medium"/>
              </a:rPr>
              <a:t> I</a:t>
            </a:r>
            <a:r>
              <a:rPr lang="fr-FR" sz="1600" baseline="-25000" dirty="0" smtClean="0">
                <a:latin typeface="BlairMdITC TT-Medium"/>
                <a:cs typeface="BlairMdITC TT-Medium"/>
              </a:rPr>
              <a:t>r</a:t>
            </a:r>
            <a:r>
              <a:rPr lang="fr-FR" sz="1600" dirty="0" smtClean="0">
                <a:latin typeface="Wingdings"/>
                <a:ea typeface="Wingdings"/>
                <a:cs typeface="Wingdings"/>
              </a:rPr>
              <a:t></a:t>
            </a:r>
            <a:r>
              <a:rPr lang="fr-FR" sz="1600" dirty="0" smtClean="0">
                <a:latin typeface="BlairMdITC TT-Medium"/>
                <a:cs typeface="BlairMdITC TT-Medium"/>
              </a:rPr>
              <a:t>I</a:t>
            </a:r>
            <a:r>
              <a:rPr lang="fr-FR" sz="1600" baseline="-25000" dirty="0" smtClean="0">
                <a:latin typeface="BlairMdITC TT-Medium"/>
                <a:cs typeface="BlairMdITC TT-Medium"/>
              </a:rPr>
              <a:t>r</a:t>
            </a:r>
            <a:r>
              <a:rPr lang="fr-FR" sz="1600" dirty="0" smtClean="0">
                <a:latin typeface="BlairMdITC TT-Medium"/>
                <a:cs typeface="BlairMdITC TT-Medium"/>
              </a:rPr>
              <a:t>+1</a:t>
            </a:r>
          </a:p>
          <a:p>
            <a:r>
              <a:rPr lang="fr-FR" sz="1600" dirty="0" smtClean="0">
                <a:latin typeface="BlairMdITC TT-Medium"/>
                <a:cs typeface="BlairMdITC TT-Medium"/>
              </a:rPr>
              <a:t>U</a:t>
            </a:r>
            <a:r>
              <a:rPr lang="fr-FR" sz="1600" dirty="0" err="1" smtClean="0">
                <a:latin typeface="BlairMdITC TT-Medium"/>
                <a:cs typeface="BlairMdITC TT-Medium"/>
              </a:rPr>
              <a:t>ntil</a:t>
            </a:r>
            <a:r>
              <a:rPr lang="fr-FR" sz="1600" dirty="0" smtClean="0">
                <a:latin typeface="BlairMdITC TT-Medium"/>
                <a:cs typeface="BlairMdITC TT-Medium"/>
              </a:rPr>
              <a:t> I</a:t>
            </a:r>
            <a:r>
              <a:rPr lang="fr-FR" sz="1600" baseline="-25000" dirty="0" smtClean="0">
                <a:latin typeface="BlairMdITC TT-Medium"/>
                <a:cs typeface="BlairMdITC TT-Medium"/>
              </a:rPr>
              <a:t>r</a:t>
            </a:r>
            <a:r>
              <a:rPr lang="fr-FR" sz="1600" dirty="0" smtClean="0">
                <a:latin typeface="BlairMdITC TT-Medium"/>
                <a:cs typeface="BlairMdITC TT-Medium"/>
              </a:rPr>
              <a:t>=</a:t>
            </a:r>
            <a:r>
              <a:rPr lang="fr-FR" sz="1600" dirty="0" err="1" smtClean="0">
                <a:latin typeface="BlairMdITC TT-Medium"/>
                <a:cs typeface="BlairMdITC TT-Medium"/>
              </a:rPr>
              <a:t>R°</a:t>
            </a:r>
            <a:r>
              <a:rPr lang="fr-FR" sz="1600" baseline="-25000" dirty="0" err="1" smtClean="0">
                <a:latin typeface="BlairMdITC TT-Medium"/>
                <a:cs typeface="BlairMdITC TT-Medium"/>
              </a:rPr>
              <a:t>max</a:t>
            </a:r>
            <a:endParaRPr lang="fr-FR" sz="1600" baseline="-25000" dirty="0" smtClean="0">
              <a:latin typeface="BlairMdITC TT-Medium"/>
              <a:cs typeface="BlairMdITC TT-Medium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 smtClean="0">
                <a:latin typeface="BlairMdITC TT-Medium"/>
                <a:cs typeface="BlairMdITC TT-Medium"/>
              </a:rPr>
              <a:t>  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lairMdITC TT-Medium"/>
              <a:cs typeface="BlairMdITC TT-Medium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5153" y="1875909"/>
            <a:ext cx="1086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BlairMdITC TT-Medium"/>
                <a:cs typeface="BlairMdITC TT-Medium"/>
              </a:rPr>
              <a:t>I</a:t>
            </a:r>
            <a:r>
              <a:rPr lang="fr-FR" baseline="-25000" dirty="0" smtClean="0">
                <a:latin typeface="BlairMdITC TT-Medium"/>
                <a:cs typeface="BlairMdITC TT-Medium"/>
              </a:rPr>
              <a:t>r</a:t>
            </a:r>
            <a:r>
              <a:rPr lang="fr-FR" dirty="0" smtClean="0">
                <a:latin typeface="BlairMdITC TT-Medium"/>
                <a:cs typeface="BlairMdITC TT-Medium"/>
              </a:rPr>
              <a:t>=0.6</a:t>
            </a:r>
            <a:endParaRPr lang="fr-FR" dirty="0"/>
          </a:p>
        </p:txBody>
      </p:sp>
      <p:sp>
        <p:nvSpPr>
          <p:cNvPr id="9" name="Parenthèses 8"/>
          <p:cNvSpPr/>
          <p:nvPr/>
        </p:nvSpPr>
        <p:spPr bwMode="auto">
          <a:xfrm>
            <a:off x="228600" y="5718175"/>
            <a:ext cx="8204200" cy="923925"/>
          </a:xfrm>
          <a:prstGeom prst="bracketPair">
            <a:avLst>
              <a:gd name="adj" fmla="val 9314"/>
            </a:avLst>
          </a:prstGeom>
          <a:solidFill>
            <a:srgbClr val="FFFFFF"/>
          </a:solidFill>
          <a:ln w="571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600" dirty="0" smtClean="0">
                <a:latin typeface="BlairMdITC TT-Medium"/>
                <a:cs typeface="BlairMdITC TT-Medium"/>
              </a:rPr>
              <a:t>R</a:t>
            </a:r>
            <a:r>
              <a:rPr lang="fr-FR" sz="1600" dirty="0" err="1" smtClean="0">
                <a:latin typeface="BlairMdITC TT-Medium"/>
                <a:cs typeface="BlairMdITC TT-Medium"/>
              </a:rPr>
              <a:t>einforcement</a:t>
            </a:r>
            <a:r>
              <a:rPr lang="fr-FR" sz="1600" dirty="0" smtClean="0">
                <a:latin typeface="BlairMdITC TT-Medium"/>
                <a:cs typeface="BlairMdITC TT-Medium"/>
              </a:rPr>
              <a:t> </a:t>
            </a:r>
            <a:r>
              <a:rPr lang="fr-FR" sz="1600" dirty="0" err="1" smtClean="0">
                <a:latin typeface="BlairMdITC TT-Medium"/>
                <a:cs typeface="BlairMdITC TT-Medium"/>
              </a:rPr>
              <a:t>always</a:t>
            </a:r>
            <a:r>
              <a:rPr lang="fr-FR" sz="1600" dirty="0" smtClean="0">
                <a:latin typeface="BlairMdITC TT-Medium"/>
                <a:cs typeface="BlairMdITC TT-Medium"/>
              </a:rPr>
              <a:t> </a:t>
            </a:r>
            <a:r>
              <a:rPr lang="fr-FR" sz="1600" dirty="0" err="1" smtClean="0">
                <a:latin typeface="BlairMdITC TT-Medium"/>
                <a:cs typeface="BlairMdITC TT-Medium"/>
              </a:rPr>
              <a:t>increase</a:t>
            </a:r>
            <a:r>
              <a:rPr lang="fr-FR" sz="1600" dirty="0" err="1" smtClean="0">
                <a:latin typeface="BlairMdITC TT-Medium"/>
                <a:cs typeface="BlairMdITC TT-Medium"/>
              </a:rPr>
              <a:t>s</a:t>
            </a:r>
            <a:r>
              <a:rPr lang="fr-FR" sz="1600" dirty="0" smtClean="0">
                <a:latin typeface="BlairMdITC TT-Medium"/>
                <a:cs typeface="BlairMdITC TT-Medium"/>
              </a:rPr>
              <a:t> the network </a:t>
            </a:r>
            <a:r>
              <a:rPr lang="fr-FR" sz="1600" dirty="0" err="1" smtClean="0">
                <a:latin typeface="BlairMdITC TT-Medium"/>
                <a:cs typeface="BlairMdITC TT-Medium"/>
              </a:rPr>
              <a:t>lifetime</a:t>
            </a:r>
            <a:endParaRPr lang="fr-FR" sz="1600" dirty="0" smtClean="0">
              <a:latin typeface="BlairMdITC TT-Medium"/>
              <a:cs typeface="BlairMdITC TT-Medium"/>
            </a:endParaRPr>
          </a:p>
          <a:p>
            <a:r>
              <a:rPr lang="fr-FR" sz="1600" dirty="0" smtClean="0">
                <a:latin typeface="BlairMdITC TT-Medium"/>
                <a:cs typeface="BlairMdITC TT-Medium"/>
              </a:rPr>
              <a:t>M</a:t>
            </a:r>
            <a:r>
              <a:rPr lang="fr-FR" sz="1600" dirty="0" err="1" smtClean="0">
                <a:latin typeface="BlairMdITC TT-Medium"/>
                <a:cs typeface="BlairMdITC TT-Medium"/>
              </a:rPr>
              <a:t>ean</a:t>
            </a:r>
            <a:r>
              <a:rPr lang="fr-FR" sz="1600" dirty="0" smtClean="0">
                <a:latin typeface="BlairMdITC TT-Medium"/>
                <a:cs typeface="BlairMdITC TT-Medium"/>
              </a:rPr>
              <a:t> </a:t>
            </a:r>
            <a:r>
              <a:rPr lang="fr-FR" sz="1600" dirty="0" err="1" smtClean="0">
                <a:latin typeface="BlairMdITC TT-Medium"/>
                <a:cs typeface="BlairMdITC TT-Medium"/>
              </a:rPr>
              <a:t>stealth</a:t>
            </a:r>
            <a:r>
              <a:rPr lang="fr-FR" sz="1600" dirty="0" smtClean="0">
                <a:latin typeface="BlairMdITC TT-Medium"/>
                <a:cs typeface="BlairMdITC TT-Medium"/>
              </a:rPr>
              <a:t> time </a:t>
            </a:r>
            <a:r>
              <a:rPr lang="fr-FR" sz="1600" dirty="0" err="1" smtClean="0">
                <a:latin typeface="BlairMdITC TT-Medium"/>
                <a:cs typeface="BlairMdITC TT-Medium"/>
              </a:rPr>
              <a:t>is</a:t>
            </a:r>
            <a:r>
              <a:rPr lang="fr-FR" sz="1600" dirty="0" smtClean="0">
                <a:latin typeface="BlairMdITC TT-Medium"/>
                <a:cs typeface="BlairMdITC TT-Medium"/>
              </a:rPr>
              <a:t> close to the </a:t>
            </a:r>
            <a:r>
              <a:rPr lang="fr-FR" sz="1600" dirty="0" err="1" smtClean="0">
                <a:latin typeface="BlairMdITC TT-Medium"/>
                <a:cs typeface="BlairMdITC TT-Medium"/>
              </a:rPr>
              <a:t>no-reinforcement</a:t>
            </a:r>
            <a:r>
              <a:rPr lang="fr-FR" sz="1600" dirty="0" smtClean="0">
                <a:latin typeface="BlairMdITC TT-Medium"/>
                <a:cs typeface="BlairMdITC TT-Medium"/>
              </a:rPr>
              <a:t> case, </a:t>
            </a:r>
            <a:r>
              <a:rPr lang="fr-FR" sz="1600" dirty="0" err="1" smtClean="0">
                <a:latin typeface="BlairMdITC TT-Medium"/>
                <a:cs typeface="BlairMdITC TT-Medium"/>
              </a:rPr>
              <a:t>especially</a:t>
            </a:r>
            <a:r>
              <a:rPr lang="fr-FR" sz="1600" dirty="0" smtClean="0">
                <a:latin typeface="BlairMdITC TT-Medium"/>
                <a:cs typeface="BlairMdITC TT-Medium"/>
              </a:rPr>
              <a:t> </a:t>
            </a:r>
            <a:r>
              <a:rPr lang="fr-FR" sz="1600" dirty="0" err="1" smtClean="0">
                <a:latin typeface="BlairMdITC TT-Medium"/>
                <a:cs typeface="BlairMdITC TT-Medium"/>
              </a:rPr>
              <a:t>when</a:t>
            </a:r>
            <a:r>
              <a:rPr lang="fr-FR" sz="1600" dirty="0" smtClean="0">
                <a:latin typeface="BlairMdITC TT-Medium"/>
                <a:cs typeface="BlairMdITC TT-Medium"/>
              </a:rPr>
              <a:t> Ta&gt;20s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 smtClean="0">
                <a:latin typeface="BlairMdITC TT-Medium"/>
                <a:cs typeface="BlairMdITC TT-Medium"/>
              </a:rPr>
              <a:t>  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lairMdITC TT-Medium"/>
              <a:cs typeface="BlairMdITC TT-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Wireless </a:t>
            </a:r>
            <a:r>
              <a:rPr lang="fr-FR" dirty="0" err="1"/>
              <a:t>Video</a:t>
            </a:r>
            <a:r>
              <a:rPr lang="fr-FR" dirty="0"/>
              <a:t> </a:t>
            </a:r>
            <a:r>
              <a:rPr lang="fr-FR" dirty="0" err="1" smtClean="0"/>
              <a:t>Sensors</a:t>
            </a:r>
            <a:endParaRPr lang="fr-FR" dirty="0"/>
          </a:p>
        </p:txBody>
      </p:sp>
      <p:pic>
        <p:nvPicPr>
          <p:cNvPr id="797700" name="Picture 4" descr="Imote2_lr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913" y="1206500"/>
            <a:ext cx="1765300" cy="1293813"/>
          </a:xfrm>
          <a:prstGeom prst="rect">
            <a:avLst/>
          </a:prstGeom>
          <a:noFill/>
        </p:spPr>
      </p:pic>
      <p:pic>
        <p:nvPicPr>
          <p:cNvPr id="797701" name="Picture 5" descr="IMB_BRD"/>
          <p:cNvPicPr>
            <a:picLocks noChangeAspect="1" noChangeArrowheads="1"/>
          </p:cNvPicPr>
          <p:nvPr/>
        </p:nvPicPr>
        <p:blipFill>
          <a:blip r:embed="rId4"/>
          <a:srcRect r="35648"/>
          <a:stretch>
            <a:fillRect/>
          </a:stretch>
        </p:blipFill>
        <p:spPr bwMode="auto">
          <a:xfrm>
            <a:off x="384175" y="3481388"/>
            <a:ext cx="1373188" cy="1247775"/>
          </a:xfrm>
          <a:prstGeom prst="rect">
            <a:avLst/>
          </a:prstGeom>
          <a:noFill/>
        </p:spPr>
      </p:pic>
      <p:sp>
        <p:nvSpPr>
          <p:cNvPr id="797702" name="Text Box 6"/>
          <p:cNvSpPr txBox="1">
            <a:spLocks noChangeArrowheads="1"/>
          </p:cNvSpPr>
          <p:nvPr/>
        </p:nvSpPr>
        <p:spPr bwMode="auto">
          <a:xfrm>
            <a:off x="695325" y="2462213"/>
            <a:ext cx="903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000">
                <a:latin typeface="Times" charset="0"/>
              </a:rPr>
              <a:t>Imote2</a:t>
            </a:r>
          </a:p>
        </p:txBody>
      </p:sp>
      <p:sp>
        <p:nvSpPr>
          <p:cNvPr id="797703" name="Text Box 7"/>
          <p:cNvSpPr txBox="1">
            <a:spLocks noChangeArrowheads="1"/>
          </p:cNvSpPr>
          <p:nvPr/>
        </p:nvSpPr>
        <p:spPr bwMode="auto">
          <a:xfrm>
            <a:off x="77788" y="4748213"/>
            <a:ext cx="2011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000">
                <a:latin typeface="Times" charset="0"/>
              </a:rPr>
              <a:t>Multimedia board</a:t>
            </a:r>
          </a:p>
        </p:txBody>
      </p:sp>
      <p:pic>
        <p:nvPicPr>
          <p:cNvPr id="797704" name="Picture 8" descr="bam_quake_SI_12_27_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73288" y="1068388"/>
            <a:ext cx="5638800" cy="5638800"/>
          </a:xfrm>
          <a:prstGeom prst="rect">
            <a:avLst/>
          </a:prstGeom>
          <a:noFill/>
        </p:spPr>
      </p:pic>
      <p:pic>
        <p:nvPicPr>
          <p:cNvPr id="797705" name="Picture 9" descr="Helicopter 10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3584575" y="1125538"/>
            <a:ext cx="2792413" cy="1065212"/>
          </a:xfrm>
          <a:prstGeom prst="rect">
            <a:avLst/>
          </a:prstGeom>
          <a:noFill/>
        </p:spPr>
      </p:pic>
      <p:grpSp>
        <p:nvGrpSpPr>
          <p:cNvPr id="797706" name="Group 10"/>
          <p:cNvGrpSpPr>
            <a:grpSpLocks/>
          </p:cNvGrpSpPr>
          <p:nvPr/>
        </p:nvGrpSpPr>
        <p:grpSpPr bwMode="auto">
          <a:xfrm>
            <a:off x="2728913" y="5799138"/>
            <a:ext cx="336550" cy="336550"/>
            <a:chOff x="2412" y="3236"/>
            <a:chExt cx="212" cy="212"/>
          </a:xfrm>
        </p:grpSpPr>
        <p:sp>
          <p:nvSpPr>
            <p:cNvPr id="797707" name="Oval 11"/>
            <p:cNvSpPr>
              <a:spLocks noChangeArrowheads="1"/>
            </p:cNvSpPr>
            <p:nvPr/>
          </p:nvSpPr>
          <p:spPr bwMode="auto">
            <a:xfrm>
              <a:off x="2472" y="3300"/>
              <a:ext cx="92" cy="84"/>
            </a:xfrm>
            <a:prstGeom prst="ellipse">
              <a:avLst/>
            </a:prstGeom>
            <a:solidFill>
              <a:srgbClr val="DB403A">
                <a:alpha val="75000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08" name="Oval 12"/>
            <p:cNvSpPr>
              <a:spLocks noChangeArrowheads="1"/>
            </p:cNvSpPr>
            <p:nvPr/>
          </p:nvSpPr>
          <p:spPr bwMode="auto">
            <a:xfrm>
              <a:off x="2448" y="3272"/>
              <a:ext cx="140" cy="140"/>
            </a:xfrm>
            <a:prstGeom prst="ellipse">
              <a:avLst/>
            </a:prstGeom>
            <a:noFill/>
            <a:ln w="19050">
              <a:solidFill>
                <a:schemeClr val="bg1">
                  <a:alpha val="7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09" name="Oval 13"/>
            <p:cNvSpPr>
              <a:spLocks noChangeArrowheads="1"/>
            </p:cNvSpPr>
            <p:nvPr/>
          </p:nvSpPr>
          <p:spPr bwMode="auto">
            <a:xfrm>
              <a:off x="2412" y="3236"/>
              <a:ext cx="212" cy="212"/>
            </a:xfrm>
            <a:prstGeom prst="ellipse">
              <a:avLst/>
            </a:prstGeom>
            <a:noFill/>
            <a:ln w="19050">
              <a:solidFill>
                <a:schemeClr val="bg1">
                  <a:alpha val="41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7710" name="Group 14"/>
          <p:cNvGrpSpPr>
            <a:grpSpLocks/>
          </p:cNvGrpSpPr>
          <p:nvPr/>
        </p:nvGrpSpPr>
        <p:grpSpPr bwMode="auto">
          <a:xfrm>
            <a:off x="5608638" y="5748338"/>
            <a:ext cx="336550" cy="336550"/>
            <a:chOff x="2412" y="3236"/>
            <a:chExt cx="212" cy="212"/>
          </a:xfrm>
        </p:grpSpPr>
        <p:sp>
          <p:nvSpPr>
            <p:cNvPr id="797711" name="Oval 15"/>
            <p:cNvSpPr>
              <a:spLocks noChangeArrowheads="1"/>
            </p:cNvSpPr>
            <p:nvPr/>
          </p:nvSpPr>
          <p:spPr bwMode="auto">
            <a:xfrm>
              <a:off x="2472" y="3300"/>
              <a:ext cx="92" cy="84"/>
            </a:xfrm>
            <a:prstGeom prst="ellipse">
              <a:avLst/>
            </a:prstGeom>
            <a:solidFill>
              <a:srgbClr val="DB403A">
                <a:alpha val="75000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12" name="Oval 16"/>
            <p:cNvSpPr>
              <a:spLocks noChangeArrowheads="1"/>
            </p:cNvSpPr>
            <p:nvPr/>
          </p:nvSpPr>
          <p:spPr bwMode="auto">
            <a:xfrm>
              <a:off x="2448" y="3272"/>
              <a:ext cx="140" cy="140"/>
            </a:xfrm>
            <a:prstGeom prst="ellipse">
              <a:avLst/>
            </a:prstGeom>
            <a:noFill/>
            <a:ln w="19050">
              <a:solidFill>
                <a:schemeClr val="bg1">
                  <a:alpha val="7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13" name="Oval 17"/>
            <p:cNvSpPr>
              <a:spLocks noChangeArrowheads="1"/>
            </p:cNvSpPr>
            <p:nvPr/>
          </p:nvSpPr>
          <p:spPr bwMode="auto">
            <a:xfrm>
              <a:off x="2412" y="3236"/>
              <a:ext cx="212" cy="212"/>
            </a:xfrm>
            <a:prstGeom prst="ellipse">
              <a:avLst/>
            </a:prstGeom>
            <a:noFill/>
            <a:ln w="19050">
              <a:solidFill>
                <a:schemeClr val="bg1">
                  <a:alpha val="41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7714" name="Group 18"/>
          <p:cNvGrpSpPr>
            <a:grpSpLocks/>
          </p:cNvGrpSpPr>
          <p:nvPr/>
        </p:nvGrpSpPr>
        <p:grpSpPr bwMode="auto">
          <a:xfrm>
            <a:off x="3314700" y="5418138"/>
            <a:ext cx="336550" cy="336550"/>
            <a:chOff x="2412" y="3236"/>
            <a:chExt cx="212" cy="212"/>
          </a:xfrm>
        </p:grpSpPr>
        <p:sp>
          <p:nvSpPr>
            <p:cNvPr id="797715" name="Oval 19"/>
            <p:cNvSpPr>
              <a:spLocks noChangeArrowheads="1"/>
            </p:cNvSpPr>
            <p:nvPr/>
          </p:nvSpPr>
          <p:spPr bwMode="auto">
            <a:xfrm>
              <a:off x="2472" y="3300"/>
              <a:ext cx="92" cy="84"/>
            </a:xfrm>
            <a:prstGeom prst="ellipse">
              <a:avLst/>
            </a:prstGeom>
            <a:solidFill>
              <a:srgbClr val="DB403A">
                <a:alpha val="75000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16" name="Oval 20"/>
            <p:cNvSpPr>
              <a:spLocks noChangeArrowheads="1"/>
            </p:cNvSpPr>
            <p:nvPr/>
          </p:nvSpPr>
          <p:spPr bwMode="auto">
            <a:xfrm>
              <a:off x="2448" y="3272"/>
              <a:ext cx="140" cy="140"/>
            </a:xfrm>
            <a:prstGeom prst="ellipse">
              <a:avLst/>
            </a:prstGeom>
            <a:noFill/>
            <a:ln w="19050">
              <a:solidFill>
                <a:schemeClr val="bg1">
                  <a:alpha val="7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17" name="Oval 21"/>
            <p:cNvSpPr>
              <a:spLocks noChangeArrowheads="1"/>
            </p:cNvSpPr>
            <p:nvPr/>
          </p:nvSpPr>
          <p:spPr bwMode="auto">
            <a:xfrm>
              <a:off x="2412" y="3236"/>
              <a:ext cx="212" cy="212"/>
            </a:xfrm>
            <a:prstGeom prst="ellipse">
              <a:avLst/>
            </a:prstGeom>
            <a:noFill/>
            <a:ln w="19050">
              <a:solidFill>
                <a:schemeClr val="bg1">
                  <a:alpha val="41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7718" name="Group 22"/>
          <p:cNvGrpSpPr>
            <a:grpSpLocks/>
          </p:cNvGrpSpPr>
          <p:nvPr/>
        </p:nvGrpSpPr>
        <p:grpSpPr bwMode="auto">
          <a:xfrm>
            <a:off x="2527300" y="4419600"/>
            <a:ext cx="336550" cy="336550"/>
            <a:chOff x="2412" y="3236"/>
            <a:chExt cx="212" cy="212"/>
          </a:xfrm>
        </p:grpSpPr>
        <p:sp>
          <p:nvSpPr>
            <p:cNvPr id="797719" name="Oval 23"/>
            <p:cNvSpPr>
              <a:spLocks noChangeArrowheads="1"/>
            </p:cNvSpPr>
            <p:nvPr/>
          </p:nvSpPr>
          <p:spPr bwMode="auto">
            <a:xfrm>
              <a:off x="2472" y="3300"/>
              <a:ext cx="92" cy="84"/>
            </a:xfrm>
            <a:prstGeom prst="ellipse">
              <a:avLst/>
            </a:prstGeom>
            <a:solidFill>
              <a:srgbClr val="DB403A">
                <a:alpha val="75000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20" name="Oval 24"/>
            <p:cNvSpPr>
              <a:spLocks noChangeArrowheads="1"/>
            </p:cNvSpPr>
            <p:nvPr/>
          </p:nvSpPr>
          <p:spPr bwMode="auto">
            <a:xfrm>
              <a:off x="2448" y="3272"/>
              <a:ext cx="140" cy="140"/>
            </a:xfrm>
            <a:prstGeom prst="ellipse">
              <a:avLst/>
            </a:prstGeom>
            <a:noFill/>
            <a:ln w="19050">
              <a:solidFill>
                <a:schemeClr val="bg1">
                  <a:alpha val="7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21" name="Oval 25"/>
            <p:cNvSpPr>
              <a:spLocks noChangeArrowheads="1"/>
            </p:cNvSpPr>
            <p:nvPr/>
          </p:nvSpPr>
          <p:spPr bwMode="auto">
            <a:xfrm>
              <a:off x="2412" y="3236"/>
              <a:ext cx="212" cy="212"/>
            </a:xfrm>
            <a:prstGeom prst="ellipse">
              <a:avLst/>
            </a:prstGeom>
            <a:noFill/>
            <a:ln w="19050">
              <a:solidFill>
                <a:schemeClr val="bg1">
                  <a:alpha val="41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7722" name="Group 26"/>
          <p:cNvGrpSpPr>
            <a:grpSpLocks/>
          </p:cNvGrpSpPr>
          <p:nvPr/>
        </p:nvGrpSpPr>
        <p:grpSpPr bwMode="auto">
          <a:xfrm>
            <a:off x="3263900" y="2870200"/>
            <a:ext cx="336550" cy="336550"/>
            <a:chOff x="2412" y="3236"/>
            <a:chExt cx="212" cy="212"/>
          </a:xfrm>
        </p:grpSpPr>
        <p:sp>
          <p:nvSpPr>
            <p:cNvPr id="797723" name="Oval 27"/>
            <p:cNvSpPr>
              <a:spLocks noChangeArrowheads="1"/>
            </p:cNvSpPr>
            <p:nvPr/>
          </p:nvSpPr>
          <p:spPr bwMode="auto">
            <a:xfrm>
              <a:off x="2472" y="3300"/>
              <a:ext cx="92" cy="84"/>
            </a:xfrm>
            <a:prstGeom prst="ellipse">
              <a:avLst/>
            </a:prstGeom>
            <a:solidFill>
              <a:srgbClr val="DB403A">
                <a:alpha val="75000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24" name="Oval 28"/>
            <p:cNvSpPr>
              <a:spLocks noChangeArrowheads="1"/>
            </p:cNvSpPr>
            <p:nvPr/>
          </p:nvSpPr>
          <p:spPr bwMode="auto">
            <a:xfrm>
              <a:off x="2448" y="3272"/>
              <a:ext cx="140" cy="140"/>
            </a:xfrm>
            <a:prstGeom prst="ellipse">
              <a:avLst/>
            </a:prstGeom>
            <a:noFill/>
            <a:ln w="19050">
              <a:solidFill>
                <a:schemeClr val="bg1">
                  <a:alpha val="7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25" name="Oval 29"/>
            <p:cNvSpPr>
              <a:spLocks noChangeArrowheads="1"/>
            </p:cNvSpPr>
            <p:nvPr/>
          </p:nvSpPr>
          <p:spPr bwMode="auto">
            <a:xfrm>
              <a:off x="2412" y="3236"/>
              <a:ext cx="212" cy="212"/>
            </a:xfrm>
            <a:prstGeom prst="ellipse">
              <a:avLst/>
            </a:prstGeom>
            <a:noFill/>
            <a:ln w="19050">
              <a:solidFill>
                <a:schemeClr val="bg1">
                  <a:alpha val="41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7726" name="Group 30"/>
          <p:cNvGrpSpPr>
            <a:grpSpLocks/>
          </p:cNvGrpSpPr>
          <p:nvPr/>
        </p:nvGrpSpPr>
        <p:grpSpPr bwMode="auto">
          <a:xfrm>
            <a:off x="4110038" y="3578225"/>
            <a:ext cx="336550" cy="336550"/>
            <a:chOff x="2412" y="3236"/>
            <a:chExt cx="212" cy="212"/>
          </a:xfrm>
        </p:grpSpPr>
        <p:sp>
          <p:nvSpPr>
            <p:cNvPr id="797727" name="Oval 31"/>
            <p:cNvSpPr>
              <a:spLocks noChangeArrowheads="1"/>
            </p:cNvSpPr>
            <p:nvPr/>
          </p:nvSpPr>
          <p:spPr bwMode="auto">
            <a:xfrm>
              <a:off x="2472" y="3300"/>
              <a:ext cx="92" cy="84"/>
            </a:xfrm>
            <a:prstGeom prst="ellipse">
              <a:avLst/>
            </a:prstGeom>
            <a:solidFill>
              <a:srgbClr val="DB403A">
                <a:alpha val="75000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28" name="Oval 32"/>
            <p:cNvSpPr>
              <a:spLocks noChangeArrowheads="1"/>
            </p:cNvSpPr>
            <p:nvPr/>
          </p:nvSpPr>
          <p:spPr bwMode="auto">
            <a:xfrm>
              <a:off x="2448" y="3272"/>
              <a:ext cx="140" cy="140"/>
            </a:xfrm>
            <a:prstGeom prst="ellipse">
              <a:avLst/>
            </a:prstGeom>
            <a:noFill/>
            <a:ln w="19050">
              <a:solidFill>
                <a:schemeClr val="bg1">
                  <a:alpha val="7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29" name="Oval 33"/>
            <p:cNvSpPr>
              <a:spLocks noChangeArrowheads="1"/>
            </p:cNvSpPr>
            <p:nvPr/>
          </p:nvSpPr>
          <p:spPr bwMode="auto">
            <a:xfrm>
              <a:off x="2412" y="3236"/>
              <a:ext cx="212" cy="212"/>
            </a:xfrm>
            <a:prstGeom prst="ellipse">
              <a:avLst/>
            </a:prstGeom>
            <a:noFill/>
            <a:ln w="19050">
              <a:solidFill>
                <a:schemeClr val="bg1">
                  <a:alpha val="41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7730" name="Group 34"/>
          <p:cNvGrpSpPr>
            <a:grpSpLocks/>
          </p:cNvGrpSpPr>
          <p:nvPr/>
        </p:nvGrpSpPr>
        <p:grpSpPr bwMode="auto">
          <a:xfrm>
            <a:off x="4381500" y="2895600"/>
            <a:ext cx="336550" cy="336550"/>
            <a:chOff x="2412" y="3236"/>
            <a:chExt cx="212" cy="212"/>
          </a:xfrm>
        </p:grpSpPr>
        <p:sp>
          <p:nvSpPr>
            <p:cNvPr id="797731" name="Oval 35"/>
            <p:cNvSpPr>
              <a:spLocks noChangeArrowheads="1"/>
            </p:cNvSpPr>
            <p:nvPr/>
          </p:nvSpPr>
          <p:spPr bwMode="auto">
            <a:xfrm>
              <a:off x="2472" y="3300"/>
              <a:ext cx="92" cy="84"/>
            </a:xfrm>
            <a:prstGeom prst="ellipse">
              <a:avLst/>
            </a:prstGeom>
            <a:solidFill>
              <a:srgbClr val="DB403A">
                <a:alpha val="75000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32" name="Oval 36"/>
            <p:cNvSpPr>
              <a:spLocks noChangeArrowheads="1"/>
            </p:cNvSpPr>
            <p:nvPr/>
          </p:nvSpPr>
          <p:spPr bwMode="auto">
            <a:xfrm>
              <a:off x="2448" y="3272"/>
              <a:ext cx="140" cy="140"/>
            </a:xfrm>
            <a:prstGeom prst="ellipse">
              <a:avLst/>
            </a:prstGeom>
            <a:noFill/>
            <a:ln w="19050">
              <a:solidFill>
                <a:schemeClr val="bg1">
                  <a:alpha val="7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33" name="Oval 37"/>
            <p:cNvSpPr>
              <a:spLocks noChangeArrowheads="1"/>
            </p:cNvSpPr>
            <p:nvPr/>
          </p:nvSpPr>
          <p:spPr bwMode="auto">
            <a:xfrm>
              <a:off x="2412" y="3236"/>
              <a:ext cx="212" cy="212"/>
            </a:xfrm>
            <a:prstGeom prst="ellipse">
              <a:avLst/>
            </a:prstGeom>
            <a:noFill/>
            <a:ln w="19050">
              <a:solidFill>
                <a:schemeClr val="bg1">
                  <a:alpha val="41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7734" name="Group 38"/>
          <p:cNvGrpSpPr>
            <a:grpSpLocks/>
          </p:cNvGrpSpPr>
          <p:nvPr/>
        </p:nvGrpSpPr>
        <p:grpSpPr bwMode="auto">
          <a:xfrm>
            <a:off x="4846638" y="3409950"/>
            <a:ext cx="336550" cy="336550"/>
            <a:chOff x="2412" y="3236"/>
            <a:chExt cx="212" cy="212"/>
          </a:xfrm>
        </p:grpSpPr>
        <p:sp>
          <p:nvSpPr>
            <p:cNvPr id="797735" name="Oval 39"/>
            <p:cNvSpPr>
              <a:spLocks noChangeArrowheads="1"/>
            </p:cNvSpPr>
            <p:nvPr/>
          </p:nvSpPr>
          <p:spPr bwMode="auto">
            <a:xfrm>
              <a:off x="2472" y="3300"/>
              <a:ext cx="92" cy="84"/>
            </a:xfrm>
            <a:prstGeom prst="ellipse">
              <a:avLst/>
            </a:prstGeom>
            <a:solidFill>
              <a:srgbClr val="DB403A">
                <a:alpha val="75000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36" name="Oval 40"/>
            <p:cNvSpPr>
              <a:spLocks noChangeArrowheads="1"/>
            </p:cNvSpPr>
            <p:nvPr/>
          </p:nvSpPr>
          <p:spPr bwMode="auto">
            <a:xfrm>
              <a:off x="2448" y="3272"/>
              <a:ext cx="140" cy="140"/>
            </a:xfrm>
            <a:prstGeom prst="ellipse">
              <a:avLst/>
            </a:prstGeom>
            <a:noFill/>
            <a:ln w="19050">
              <a:solidFill>
                <a:schemeClr val="bg1">
                  <a:alpha val="7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37" name="Oval 41"/>
            <p:cNvSpPr>
              <a:spLocks noChangeArrowheads="1"/>
            </p:cNvSpPr>
            <p:nvPr/>
          </p:nvSpPr>
          <p:spPr bwMode="auto">
            <a:xfrm>
              <a:off x="2412" y="3236"/>
              <a:ext cx="212" cy="212"/>
            </a:xfrm>
            <a:prstGeom prst="ellipse">
              <a:avLst/>
            </a:prstGeom>
            <a:noFill/>
            <a:ln w="19050">
              <a:solidFill>
                <a:schemeClr val="bg1">
                  <a:alpha val="41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7738" name="Group 42"/>
          <p:cNvGrpSpPr>
            <a:grpSpLocks/>
          </p:cNvGrpSpPr>
          <p:nvPr/>
        </p:nvGrpSpPr>
        <p:grpSpPr bwMode="auto">
          <a:xfrm>
            <a:off x="3990975" y="3986213"/>
            <a:ext cx="336550" cy="336550"/>
            <a:chOff x="2412" y="3236"/>
            <a:chExt cx="212" cy="212"/>
          </a:xfrm>
        </p:grpSpPr>
        <p:sp>
          <p:nvSpPr>
            <p:cNvPr id="797739" name="Oval 43"/>
            <p:cNvSpPr>
              <a:spLocks noChangeArrowheads="1"/>
            </p:cNvSpPr>
            <p:nvPr/>
          </p:nvSpPr>
          <p:spPr bwMode="auto">
            <a:xfrm>
              <a:off x="2472" y="3300"/>
              <a:ext cx="92" cy="84"/>
            </a:xfrm>
            <a:prstGeom prst="ellipse">
              <a:avLst/>
            </a:prstGeom>
            <a:solidFill>
              <a:srgbClr val="DB403A">
                <a:alpha val="75000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40" name="Oval 44"/>
            <p:cNvSpPr>
              <a:spLocks noChangeArrowheads="1"/>
            </p:cNvSpPr>
            <p:nvPr/>
          </p:nvSpPr>
          <p:spPr bwMode="auto">
            <a:xfrm>
              <a:off x="2448" y="3272"/>
              <a:ext cx="140" cy="140"/>
            </a:xfrm>
            <a:prstGeom prst="ellipse">
              <a:avLst/>
            </a:prstGeom>
            <a:noFill/>
            <a:ln w="19050">
              <a:solidFill>
                <a:schemeClr val="bg1">
                  <a:alpha val="7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41" name="Oval 45"/>
            <p:cNvSpPr>
              <a:spLocks noChangeArrowheads="1"/>
            </p:cNvSpPr>
            <p:nvPr/>
          </p:nvSpPr>
          <p:spPr bwMode="auto">
            <a:xfrm>
              <a:off x="2412" y="3236"/>
              <a:ext cx="212" cy="212"/>
            </a:xfrm>
            <a:prstGeom prst="ellipse">
              <a:avLst/>
            </a:prstGeom>
            <a:noFill/>
            <a:ln w="19050">
              <a:solidFill>
                <a:schemeClr val="bg1">
                  <a:alpha val="41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7742" name="Group 46"/>
          <p:cNvGrpSpPr>
            <a:grpSpLocks/>
          </p:cNvGrpSpPr>
          <p:nvPr/>
        </p:nvGrpSpPr>
        <p:grpSpPr bwMode="auto">
          <a:xfrm>
            <a:off x="3652838" y="3578225"/>
            <a:ext cx="336550" cy="336550"/>
            <a:chOff x="2412" y="3236"/>
            <a:chExt cx="212" cy="212"/>
          </a:xfrm>
        </p:grpSpPr>
        <p:sp>
          <p:nvSpPr>
            <p:cNvPr id="797743" name="Oval 47"/>
            <p:cNvSpPr>
              <a:spLocks noChangeArrowheads="1"/>
            </p:cNvSpPr>
            <p:nvPr/>
          </p:nvSpPr>
          <p:spPr bwMode="auto">
            <a:xfrm>
              <a:off x="2472" y="3300"/>
              <a:ext cx="92" cy="84"/>
            </a:xfrm>
            <a:prstGeom prst="ellipse">
              <a:avLst/>
            </a:prstGeom>
            <a:solidFill>
              <a:srgbClr val="DB403A">
                <a:alpha val="75000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44" name="Oval 48"/>
            <p:cNvSpPr>
              <a:spLocks noChangeArrowheads="1"/>
            </p:cNvSpPr>
            <p:nvPr/>
          </p:nvSpPr>
          <p:spPr bwMode="auto">
            <a:xfrm>
              <a:off x="2448" y="3272"/>
              <a:ext cx="140" cy="140"/>
            </a:xfrm>
            <a:prstGeom prst="ellipse">
              <a:avLst/>
            </a:prstGeom>
            <a:noFill/>
            <a:ln w="19050">
              <a:solidFill>
                <a:schemeClr val="bg1">
                  <a:alpha val="7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45" name="Oval 49"/>
            <p:cNvSpPr>
              <a:spLocks noChangeArrowheads="1"/>
            </p:cNvSpPr>
            <p:nvPr/>
          </p:nvSpPr>
          <p:spPr bwMode="auto">
            <a:xfrm>
              <a:off x="2412" y="3236"/>
              <a:ext cx="212" cy="212"/>
            </a:xfrm>
            <a:prstGeom prst="ellipse">
              <a:avLst/>
            </a:prstGeom>
            <a:noFill/>
            <a:ln w="19050">
              <a:solidFill>
                <a:schemeClr val="bg1">
                  <a:alpha val="41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7746" name="Group 50"/>
          <p:cNvGrpSpPr>
            <a:grpSpLocks/>
          </p:cNvGrpSpPr>
          <p:nvPr/>
        </p:nvGrpSpPr>
        <p:grpSpPr bwMode="auto">
          <a:xfrm>
            <a:off x="3432175" y="5883275"/>
            <a:ext cx="336550" cy="336550"/>
            <a:chOff x="2412" y="3236"/>
            <a:chExt cx="212" cy="212"/>
          </a:xfrm>
        </p:grpSpPr>
        <p:sp>
          <p:nvSpPr>
            <p:cNvPr id="797747" name="Oval 51"/>
            <p:cNvSpPr>
              <a:spLocks noChangeArrowheads="1"/>
            </p:cNvSpPr>
            <p:nvPr/>
          </p:nvSpPr>
          <p:spPr bwMode="auto">
            <a:xfrm>
              <a:off x="2472" y="3300"/>
              <a:ext cx="92" cy="84"/>
            </a:xfrm>
            <a:prstGeom prst="ellipse">
              <a:avLst/>
            </a:prstGeom>
            <a:solidFill>
              <a:srgbClr val="DB403A">
                <a:alpha val="75000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48" name="Oval 52"/>
            <p:cNvSpPr>
              <a:spLocks noChangeArrowheads="1"/>
            </p:cNvSpPr>
            <p:nvPr/>
          </p:nvSpPr>
          <p:spPr bwMode="auto">
            <a:xfrm>
              <a:off x="2448" y="3272"/>
              <a:ext cx="140" cy="140"/>
            </a:xfrm>
            <a:prstGeom prst="ellipse">
              <a:avLst/>
            </a:prstGeom>
            <a:noFill/>
            <a:ln w="19050">
              <a:solidFill>
                <a:schemeClr val="bg1">
                  <a:alpha val="7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49" name="Oval 53"/>
            <p:cNvSpPr>
              <a:spLocks noChangeArrowheads="1"/>
            </p:cNvSpPr>
            <p:nvPr/>
          </p:nvSpPr>
          <p:spPr bwMode="auto">
            <a:xfrm>
              <a:off x="2412" y="3236"/>
              <a:ext cx="212" cy="212"/>
            </a:xfrm>
            <a:prstGeom prst="ellipse">
              <a:avLst/>
            </a:prstGeom>
            <a:noFill/>
            <a:ln w="19050">
              <a:solidFill>
                <a:schemeClr val="bg1">
                  <a:alpha val="41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7750" name="Group 54"/>
          <p:cNvGrpSpPr>
            <a:grpSpLocks/>
          </p:cNvGrpSpPr>
          <p:nvPr/>
        </p:nvGrpSpPr>
        <p:grpSpPr bwMode="auto">
          <a:xfrm>
            <a:off x="5176838" y="6010275"/>
            <a:ext cx="336550" cy="336550"/>
            <a:chOff x="2412" y="3236"/>
            <a:chExt cx="212" cy="212"/>
          </a:xfrm>
        </p:grpSpPr>
        <p:sp>
          <p:nvSpPr>
            <p:cNvPr id="797751" name="Oval 55"/>
            <p:cNvSpPr>
              <a:spLocks noChangeArrowheads="1"/>
            </p:cNvSpPr>
            <p:nvPr/>
          </p:nvSpPr>
          <p:spPr bwMode="auto">
            <a:xfrm>
              <a:off x="2472" y="3300"/>
              <a:ext cx="92" cy="84"/>
            </a:xfrm>
            <a:prstGeom prst="ellipse">
              <a:avLst/>
            </a:prstGeom>
            <a:solidFill>
              <a:srgbClr val="DB403A">
                <a:alpha val="75000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52" name="Oval 56"/>
            <p:cNvSpPr>
              <a:spLocks noChangeArrowheads="1"/>
            </p:cNvSpPr>
            <p:nvPr/>
          </p:nvSpPr>
          <p:spPr bwMode="auto">
            <a:xfrm>
              <a:off x="2448" y="3272"/>
              <a:ext cx="140" cy="140"/>
            </a:xfrm>
            <a:prstGeom prst="ellipse">
              <a:avLst/>
            </a:prstGeom>
            <a:noFill/>
            <a:ln w="19050">
              <a:solidFill>
                <a:schemeClr val="bg1">
                  <a:alpha val="7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53" name="Oval 57"/>
            <p:cNvSpPr>
              <a:spLocks noChangeArrowheads="1"/>
            </p:cNvSpPr>
            <p:nvPr/>
          </p:nvSpPr>
          <p:spPr bwMode="auto">
            <a:xfrm>
              <a:off x="2412" y="3236"/>
              <a:ext cx="212" cy="212"/>
            </a:xfrm>
            <a:prstGeom prst="ellipse">
              <a:avLst/>
            </a:prstGeom>
            <a:noFill/>
            <a:ln w="19050">
              <a:solidFill>
                <a:schemeClr val="bg1">
                  <a:alpha val="41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7754" name="Group 58"/>
          <p:cNvGrpSpPr>
            <a:grpSpLocks/>
          </p:cNvGrpSpPr>
          <p:nvPr/>
        </p:nvGrpSpPr>
        <p:grpSpPr bwMode="auto">
          <a:xfrm>
            <a:off x="5956300" y="6086475"/>
            <a:ext cx="336550" cy="336550"/>
            <a:chOff x="2412" y="3236"/>
            <a:chExt cx="212" cy="212"/>
          </a:xfrm>
        </p:grpSpPr>
        <p:sp>
          <p:nvSpPr>
            <p:cNvPr id="797755" name="Oval 59"/>
            <p:cNvSpPr>
              <a:spLocks noChangeArrowheads="1"/>
            </p:cNvSpPr>
            <p:nvPr/>
          </p:nvSpPr>
          <p:spPr bwMode="auto">
            <a:xfrm>
              <a:off x="2472" y="3300"/>
              <a:ext cx="92" cy="84"/>
            </a:xfrm>
            <a:prstGeom prst="ellipse">
              <a:avLst/>
            </a:prstGeom>
            <a:solidFill>
              <a:srgbClr val="DB403A">
                <a:alpha val="75000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56" name="Oval 60"/>
            <p:cNvSpPr>
              <a:spLocks noChangeArrowheads="1"/>
            </p:cNvSpPr>
            <p:nvPr/>
          </p:nvSpPr>
          <p:spPr bwMode="auto">
            <a:xfrm>
              <a:off x="2448" y="3272"/>
              <a:ext cx="140" cy="140"/>
            </a:xfrm>
            <a:prstGeom prst="ellipse">
              <a:avLst/>
            </a:prstGeom>
            <a:noFill/>
            <a:ln w="19050">
              <a:solidFill>
                <a:schemeClr val="bg1">
                  <a:alpha val="7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57" name="Oval 61"/>
            <p:cNvSpPr>
              <a:spLocks noChangeArrowheads="1"/>
            </p:cNvSpPr>
            <p:nvPr/>
          </p:nvSpPr>
          <p:spPr bwMode="auto">
            <a:xfrm>
              <a:off x="2412" y="3236"/>
              <a:ext cx="212" cy="212"/>
            </a:xfrm>
            <a:prstGeom prst="ellipse">
              <a:avLst/>
            </a:prstGeom>
            <a:noFill/>
            <a:ln w="19050">
              <a:solidFill>
                <a:schemeClr val="bg1">
                  <a:alpha val="41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7758" name="Group 62"/>
          <p:cNvGrpSpPr>
            <a:grpSpLocks/>
          </p:cNvGrpSpPr>
          <p:nvPr/>
        </p:nvGrpSpPr>
        <p:grpSpPr bwMode="auto">
          <a:xfrm>
            <a:off x="6505575" y="4673600"/>
            <a:ext cx="336550" cy="336550"/>
            <a:chOff x="2412" y="3236"/>
            <a:chExt cx="212" cy="212"/>
          </a:xfrm>
        </p:grpSpPr>
        <p:sp>
          <p:nvSpPr>
            <p:cNvPr id="797759" name="Oval 63"/>
            <p:cNvSpPr>
              <a:spLocks noChangeArrowheads="1"/>
            </p:cNvSpPr>
            <p:nvPr/>
          </p:nvSpPr>
          <p:spPr bwMode="auto">
            <a:xfrm>
              <a:off x="2472" y="3300"/>
              <a:ext cx="92" cy="84"/>
            </a:xfrm>
            <a:prstGeom prst="ellipse">
              <a:avLst/>
            </a:prstGeom>
            <a:solidFill>
              <a:srgbClr val="DB403A">
                <a:alpha val="75000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60" name="Oval 64"/>
            <p:cNvSpPr>
              <a:spLocks noChangeArrowheads="1"/>
            </p:cNvSpPr>
            <p:nvPr/>
          </p:nvSpPr>
          <p:spPr bwMode="auto">
            <a:xfrm>
              <a:off x="2448" y="3272"/>
              <a:ext cx="140" cy="140"/>
            </a:xfrm>
            <a:prstGeom prst="ellipse">
              <a:avLst/>
            </a:prstGeom>
            <a:noFill/>
            <a:ln w="19050">
              <a:solidFill>
                <a:schemeClr val="bg1">
                  <a:alpha val="7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61" name="Oval 65"/>
            <p:cNvSpPr>
              <a:spLocks noChangeArrowheads="1"/>
            </p:cNvSpPr>
            <p:nvPr/>
          </p:nvSpPr>
          <p:spPr bwMode="auto">
            <a:xfrm>
              <a:off x="2412" y="3236"/>
              <a:ext cx="212" cy="212"/>
            </a:xfrm>
            <a:prstGeom prst="ellipse">
              <a:avLst/>
            </a:prstGeom>
            <a:noFill/>
            <a:ln w="19050">
              <a:solidFill>
                <a:schemeClr val="bg1">
                  <a:alpha val="41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7762" name="Group 66"/>
          <p:cNvGrpSpPr>
            <a:grpSpLocks/>
          </p:cNvGrpSpPr>
          <p:nvPr/>
        </p:nvGrpSpPr>
        <p:grpSpPr bwMode="auto">
          <a:xfrm>
            <a:off x="6024563" y="4951413"/>
            <a:ext cx="336550" cy="336550"/>
            <a:chOff x="2412" y="3236"/>
            <a:chExt cx="212" cy="212"/>
          </a:xfrm>
        </p:grpSpPr>
        <p:sp>
          <p:nvSpPr>
            <p:cNvPr id="797763" name="Oval 67"/>
            <p:cNvSpPr>
              <a:spLocks noChangeArrowheads="1"/>
            </p:cNvSpPr>
            <p:nvPr/>
          </p:nvSpPr>
          <p:spPr bwMode="auto">
            <a:xfrm>
              <a:off x="2472" y="3300"/>
              <a:ext cx="92" cy="84"/>
            </a:xfrm>
            <a:prstGeom prst="ellipse">
              <a:avLst/>
            </a:prstGeom>
            <a:solidFill>
              <a:srgbClr val="DB403A">
                <a:alpha val="75000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64" name="Oval 68"/>
            <p:cNvSpPr>
              <a:spLocks noChangeArrowheads="1"/>
            </p:cNvSpPr>
            <p:nvPr/>
          </p:nvSpPr>
          <p:spPr bwMode="auto">
            <a:xfrm>
              <a:off x="2448" y="3272"/>
              <a:ext cx="140" cy="140"/>
            </a:xfrm>
            <a:prstGeom prst="ellipse">
              <a:avLst/>
            </a:prstGeom>
            <a:noFill/>
            <a:ln w="19050">
              <a:solidFill>
                <a:schemeClr val="bg1">
                  <a:alpha val="7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65" name="Oval 69"/>
            <p:cNvSpPr>
              <a:spLocks noChangeArrowheads="1"/>
            </p:cNvSpPr>
            <p:nvPr/>
          </p:nvSpPr>
          <p:spPr bwMode="auto">
            <a:xfrm>
              <a:off x="2412" y="3236"/>
              <a:ext cx="212" cy="212"/>
            </a:xfrm>
            <a:prstGeom prst="ellipse">
              <a:avLst/>
            </a:prstGeom>
            <a:noFill/>
            <a:ln w="19050">
              <a:solidFill>
                <a:schemeClr val="bg1">
                  <a:alpha val="41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7766" name="Group 70"/>
          <p:cNvGrpSpPr>
            <a:grpSpLocks/>
          </p:cNvGrpSpPr>
          <p:nvPr/>
        </p:nvGrpSpPr>
        <p:grpSpPr bwMode="auto">
          <a:xfrm>
            <a:off x="6303963" y="5207000"/>
            <a:ext cx="336550" cy="336550"/>
            <a:chOff x="2412" y="3236"/>
            <a:chExt cx="212" cy="212"/>
          </a:xfrm>
        </p:grpSpPr>
        <p:sp>
          <p:nvSpPr>
            <p:cNvPr id="797767" name="Oval 71"/>
            <p:cNvSpPr>
              <a:spLocks noChangeArrowheads="1"/>
            </p:cNvSpPr>
            <p:nvPr/>
          </p:nvSpPr>
          <p:spPr bwMode="auto">
            <a:xfrm>
              <a:off x="2472" y="3300"/>
              <a:ext cx="92" cy="84"/>
            </a:xfrm>
            <a:prstGeom prst="ellipse">
              <a:avLst/>
            </a:prstGeom>
            <a:solidFill>
              <a:srgbClr val="DB403A">
                <a:alpha val="75000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68" name="Oval 72"/>
            <p:cNvSpPr>
              <a:spLocks noChangeArrowheads="1"/>
            </p:cNvSpPr>
            <p:nvPr/>
          </p:nvSpPr>
          <p:spPr bwMode="auto">
            <a:xfrm>
              <a:off x="2448" y="3272"/>
              <a:ext cx="140" cy="140"/>
            </a:xfrm>
            <a:prstGeom prst="ellipse">
              <a:avLst/>
            </a:prstGeom>
            <a:noFill/>
            <a:ln w="19050">
              <a:solidFill>
                <a:schemeClr val="bg1">
                  <a:alpha val="7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69" name="Oval 73"/>
            <p:cNvSpPr>
              <a:spLocks noChangeArrowheads="1"/>
            </p:cNvSpPr>
            <p:nvPr/>
          </p:nvSpPr>
          <p:spPr bwMode="auto">
            <a:xfrm>
              <a:off x="2412" y="3236"/>
              <a:ext cx="212" cy="212"/>
            </a:xfrm>
            <a:prstGeom prst="ellipse">
              <a:avLst/>
            </a:prstGeom>
            <a:noFill/>
            <a:ln w="19050">
              <a:solidFill>
                <a:schemeClr val="bg1">
                  <a:alpha val="41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7770" name="Group 74"/>
          <p:cNvGrpSpPr>
            <a:grpSpLocks/>
          </p:cNvGrpSpPr>
          <p:nvPr/>
        </p:nvGrpSpPr>
        <p:grpSpPr bwMode="auto">
          <a:xfrm>
            <a:off x="4227513" y="4791075"/>
            <a:ext cx="336550" cy="336550"/>
            <a:chOff x="2412" y="3236"/>
            <a:chExt cx="212" cy="212"/>
          </a:xfrm>
        </p:grpSpPr>
        <p:sp>
          <p:nvSpPr>
            <p:cNvPr id="797771" name="Oval 75"/>
            <p:cNvSpPr>
              <a:spLocks noChangeArrowheads="1"/>
            </p:cNvSpPr>
            <p:nvPr/>
          </p:nvSpPr>
          <p:spPr bwMode="auto">
            <a:xfrm>
              <a:off x="2472" y="3300"/>
              <a:ext cx="92" cy="84"/>
            </a:xfrm>
            <a:prstGeom prst="ellipse">
              <a:avLst/>
            </a:prstGeom>
            <a:solidFill>
              <a:srgbClr val="DB403A">
                <a:alpha val="75000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72" name="Oval 76"/>
            <p:cNvSpPr>
              <a:spLocks noChangeArrowheads="1"/>
            </p:cNvSpPr>
            <p:nvPr/>
          </p:nvSpPr>
          <p:spPr bwMode="auto">
            <a:xfrm>
              <a:off x="2448" y="3272"/>
              <a:ext cx="140" cy="140"/>
            </a:xfrm>
            <a:prstGeom prst="ellipse">
              <a:avLst/>
            </a:prstGeom>
            <a:noFill/>
            <a:ln w="19050">
              <a:solidFill>
                <a:schemeClr val="bg1">
                  <a:alpha val="7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73" name="Oval 77"/>
            <p:cNvSpPr>
              <a:spLocks noChangeArrowheads="1"/>
            </p:cNvSpPr>
            <p:nvPr/>
          </p:nvSpPr>
          <p:spPr bwMode="auto">
            <a:xfrm>
              <a:off x="2412" y="3236"/>
              <a:ext cx="212" cy="212"/>
            </a:xfrm>
            <a:prstGeom prst="ellipse">
              <a:avLst/>
            </a:prstGeom>
            <a:noFill/>
            <a:ln w="19050">
              <a:solidFill>
                <a:schemeClr val="bg1">
                  <a:alpha val="41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7774" name="Group 78"/>
          <p:cNvGrpSpPr>
            <a:grpSpLocks/>
          </p:cNvGrpSpPr>
          <p:nvPr/>
        </p:nvGrpSpPr>
        <p:grpSpPr bwMode="auto">
          <a:xfrm>
            <a:off x="6370638" y="2667000"/>
            <a:ext cx="336550" cy="336550"/>
            <a:chOff x="2412" y="3236"/>
            <a:chExt cx="212" cy="212"/>
          </a:xfrm>
        </p:grpSpPr>
        <p:sp>
          <p:nvSpPr>
            <p:cNvPr id="797775" name="Oval 79"/>
            <p:cNvSpPr>
              <a:spLocks noChangeArrowheads="1"/>
            </p:cNvSpPr>
            <p:nvPr/>
          </p:nvSpPr>
          <p:spPr bwMode="auto">
            <a:xfrm>
              <a:off x="2472" y="3300"/>
              <a:ext cx="92" cy="84"/>
            </a:xfrm>
            <a:prstGeom prst="ellipse">
              <a:avLst/>
            </a:prstGeom>
            <a:solidFill>
              <a:srgbClr val="DB403A">
                <a:alpha val="75000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76" name="Oval 80"/>
            <p:cNvSpPr>
              <a:spLocks noChangeArrowheads="1"/>
            </p:cNvSpPr>
            <p:nvPr/>
          </p:nvSpPr>
          <p:spPr bwMode="auto">
            <a:xfrm>
              <a:off x="2448" y="3272"/>
              <a:ext cx="140" cy="140"/>
            </a:xfrm>
            <a:prstGeom prst="ellipse">
              <a:avLst/>
            </a:prstGeom>
            <a:noFill/>
            <a:ln w="19050">
              <a:solidFill>
                <a:schemeClr val="bg1">
                  <a:alpha val="7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77" name="Oval 81"/>
            <p:cNvSpPr>
              <a:spLocks noChangeArrowheads="1"/>
            </p:cNvSpPr>
            <p:nvPr/>
          </p:nvSpPr>
          <p:spPr bwMode="auto">
            <a:xfrm>
              <a:off x="2412" y="3236"/>
              <a:ext cx="212" cy="212"/>
            </a:xfrm>
            <a:prstGeom prst="ellipse">
              <a:avLst/>
            </a:prstGeom>
            <a:noFill/>
            <a:ln w="19050">
              <a:solidFill>
                <a:schemeClr val="bg1">
                  <a:alpha val="41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7778" name="Group 82"/>
          <p:cNvGrpSpPr>
            <a:grpSpLocks/>
          </p:cNvGrpSpPr>
          <p:nvPr/>
        </p:nvGrpSpPr>
        <p:grpSpPr bwMode="auto">
          <a:xfrm>
            <a:off x="5973763" y="3022600"/>
            <a:ext cx="336550" cy="336550"/>
            <a:chOff x="2412" y="3236"/>
            <a:chExt cx="212" cy="212"/>
          </a:xfrm>
        </p:grpSpPr>
        <p:sp>
          <p:nvSpPr>
            <p:cNvPr id="797779" name="Oval 83"/>
            <p:cNvSpPr>
              <a:spLocks noChangeArrowheads="1"/>
            </p:cNvSpPr>
            <p:nvPr/>
          </p:nvSpPr>
          <p:spPr bwMode="auto">
            <a:xfrm>
              <a:off x="2472" y="3300"/>
              <a:ext cx="92" cy="84"/>
            </a:xfrm>
            <a:prstGeom prst="ellipse">
              <a:avLst/>
            </a:prstGeom>
            <a:solidFill>
              <a:srgbClr val="DB403A">
                <a:alpha val="75000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80" name="Oval 84"/>
            <p:cNvSpPr>
              <a:spLocks noChangeArrowheads="1"/>
            </p:cNvSpPr>
            <p:nvPr/>
          </p:nvSpPr>
          <p:spPr bwMode="auto">
            <a:xfrm>
              <a:off x="2448" y="3272"/>
              <a:ext cx="140" cy="140"/>
            </a:xfrm>
            <a:prstGeom prst="ellipse">
              <a:avLst/>
            </a:prstGeom>
            <a:noFill/>
            <a:ln w="19050">
              <a:solidFill>
                <a:schemeClr val="bg1">
                  <a:alpha val="7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81" name="Oval 85"/>
            <p:cNvSpPr>
              <a:spLocks noChangeArrowheads="1"/>
            </p:cNvSpPr>
            <p:nvPr/>
          </p:nvSpPr>
          <p:spPr bwMode="auto">
            <a:xfrm>
              <a:off x="2412" y="3236"/>
              <a:ext cx="212" cy="212"/>
            </a:xfrm>
            <a:prstGeom prst="ellipse">
              <a:avLst/>
            </a:prstGeom>
            <a:noFill/>
            <a:ln w="19050">
              <a:solidFill>
                <a:schemeClr val="bg1">
                  <a:alpha val="41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7782" name="Group 86"/>
          <p:cNvGrpSpPr>
            <a:grpSpLocks/>
          </p:cNvGrpSpPr>
          <p:nvPr/>
        </p:nvGrpSpPr>
        <p:grpSpPr bwMode="auto">
          <a:xfrm>
            <a:off x="6557963" y="3106738"/>
            <a:ext cx="336550" cy="336550"/>
            <a:chOff x="2412" y="3236"/>
            <a:chExt cx="212" cy="212"/>
          </a:xfrm>
        </p:grpSpPr>
        <p:sp>
          <p:nvSpPr>
            <p:cNvPr id="797783" name="Oval 87"/>
            <p:cNvSpPr>
              <a:spLocks noChangeArrowheads="1"/>
            </p:cNvSpPr>
            <p:nvPr/>
          </p:nvSpPr>
          <p:spPr bwMode="auto">
            <a:xfrm>
              <a:off x="2472" y="3300"/>
              <a:ext cx="92" cy="84"/>
            </a:xfrm>
            <a:prstGeom prst="ellipse">
              <a:avLst/>
            </a:prstGeom>
            <a:solidFill>
              <a:srgbClr val="DB403A">
                <a:alpha val="75000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84" name="Oval 88"/>
            <p:cNvSpPr>
              <a:spLocks noChangeArrowheads="1"/>
            </p:cNvSpPr>
            <p:nvPr/>
          </p:nvSpPr>
          <p:spPr bwMode="auto">
            <a:xfrm>
              <a:off x="2448" y="3272"/>
              <a:ext cx="140" cy="140"/>
            </a:xfrm>
            <a:prstGeom prst="ellipse">
              <a:avLst/>
            </a:prstGeom>
            <a:noFill/>
            <a:ln w="19050">
              <a:solidFill>
                <a:schemeClr val="bg1">
                  <a:alpha val="7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85" name="Oval 89"/>
            <p:cNvSpPr>
              <a:spLocks noChangeArrowheads="1"/>
            </p:cNvSpPr>
            <p:nvPr/>
          </p:nvSpPr>
          <p:spPr bwMode="auto">
            <a:xfrm>
              <a:off x="2412" y="3236"/>
              <a:ext cx="212" cy="212"/>
            </a:xfrm>
            <a:prstGeom prst="ellipse">
              <a:avLst/>
            </a:prstGeom>
            <a:noFill/>
            <a:ln w="19050">
              <a:solidFill>
                <a:schemeClr val="bg1">
                  <a:alpha val="41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7786" name="Group 90"/>
          <p:cNvGrpSpPr>
            <a:grpSpLocks/>
          </p:cNvGrpSpPr>
          <p:nvPr/>
        </p:nvGrpSpPr>
        <p:grpSpPr bwMode="auto">
          <a:xfrm>
            <a:off x="6208713" y="3690938"/>
            <a:ext cx="336550" cy="336550"/>
            <a:chOff x="2412" y="3236"/>
            <a:chExt cx="212" cy="212"/>
          </a:xfrm>
        </p:grpSpPr>
        <p:sp>
          <p:nvSpPr>
            <p:cNvPr id="797787" name="Oval 91"/>
            <p:cNvSpPr>
              <a:spLocks noChangeArrowheads="1"/>
            </p:cNvSpPr>
            <p:nvPr/>
          </p:nvSpPr>
          <p:spPr bwMode="auto">
            <a:xfrm>
              <a:off x="2472" y="3300"/>
              <a:ext cx="92" cy="84"/>
            </a:xfrm>
            <a:prstGeom prst="ellipse">
              <a:avLst/>
            </a:prstGeom>
            <a:solidFill>
              <a:srgbClr val="DB403A">
                <a:alpha val="75000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88" name="Oval 92"/>
            <p:cNvSpPr>
              <a:spLocks noChangeArrowheads="1"/>
            </p:cNvSpPr>
            <p:nvPr/>
          </p:nvSpPr>
          <p:spPr bwMode="auto">
            <a:xfrm>
              <a:off x="2448" y="3272"/>
              <a:ext cx="140" cy="140"/>
            </a:xfrm>
            <a:prstGeom prst="ellipse">
              <a:avLst/>
            </a:prstGeom>
            <a:noFill/>
            <a:ln w="19050">
              <a:solidFill>
                <a:schemeClr val="bg1">
                  <a:alpha val="7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89" name="Oval 93"/>
            <p:cNvSpPr>
              <a:spLocks noChangeArrowheads="1"/>
            </p:cNvSpPr>
            <p:nvPr/>
          </p:nvSpPr>
          <p:spPr bwMode="auto">
            <a:xfrm>
              <a:off x="2412" y="3236"/>
              <a:ext cx="212" cy="212"/>
            </a:xfrm>
            <a:prstGeom prst="ellipse">
              <a:avLst/>
            </a:prstGeom>
            <a:noFill/>
            <a:ln w="19050">
              <a:solidFill>
                <a:schemeClr val="bg1">
                  <a:alpha val="41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7790" name="Group 94"/>
          <p:cNvGrpSpPr>
            <a:grpSpLocks/>
          </p:cNvGrpSpPr>
          <p:nvPr/>
        </p:nvGrpSpPr>
        <p:grpSpPr bwMode="auto">
          <a:xfrm>
            <a:off x="7124700" y="5256213"/>
            <a:ext cx="336550" cy="336550"/>
            <a:chOff x="2412" y="3236"/>
            <a:chExt cx="212" cy="212"/>
          </a:xfrm>
        </p:grpSpPr>
        <p:sp>
          <p:nvSpPr>
            <p:cNvPr id="797791" name="Oval 95"/>
            <p:cNvSpPr>
              <a:spLocks noChangeArrowheads="1"/>
            </p:cNvSpPr>
            <p:nvPr/>
          </p:nvSpPr>
          <p:spPr bwMode="auto">
            <a:xfrm>
              <a:off x="2472" y="3300"/>
              <a:ext cx="92" cy="84"/>
            </a:xfrm>
            <a:prstGeom prst="ellipse">
              <a:avLst/>
            </a:prstGeom>
            <a:solidFill>
              <a:srgbClr val="DB403A">
                <a:alpha val="75000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92" name="Oval 96"/>
            <p:cNvSpPr>
              <a:spLocks noChangeArrowheads="1"/>
            </p:cNvSpPr>
            <p:nvPr/>
          </p:nvSpPr>
          <p:spPr bwMode="auto">
            <a:xfrm>
              <a:off x="2448" y="3272"/>
              <a:ext cx="140" cy="140"/>
            </a:xfrm>
            <a:prstGeom prst="ellipse">
              <a:avLst/>
            </a:prstGeom>
            <a:noFill/>
            <a:ln w="19050">
              <a:solidFill>
                <a:schemeClr val="bg1">
                  <a:alpha val="7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93" name="Oval 97"/>
            <p:cNvSpPr>
              <a:spLocks noChangeArrowheads="1"/>
            </p:cNvSpPr>
            <p:nvPr/>
          </p:nvSpPr>
          <p:spPr bwMode="auto">
            <a:xfrm>
              <a:off x="2412" y="3236"/>
              <a:ext cx="212" cy="212"/>
            </a:xfrm>
            <a:prstGeom prst="ellipse">
              <a:avLst/>
            </a:prstGeom>
            <a:noFill/>
            <a:ln w="19050">
              <a:solidFill>
                <a:schemeClr val="bg1">
                  <a:alpha val="41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7794" name="Group 98"/>
          <p:cNvGrpSpPr>
            <a:grpSpLocks/>
          </p:cNvGrpSpPr>
          <p:nvPr/>
        </p:nvGrpSpPr>
        <p:grpSpPr bwMode="auto">
          <a:xfrm>
            <a:off x="7089775" y="6137275"/>
            <a:ext cx="336550" cy="336550"/>
            <a:chOff x="2412" y="3236"/>
            <a:chExt cx="212" cy="212"/>
          </a:xfrm>
        </p:grpSpPr>
        <p:sp>
          <p:nvSpPr>
            <p:cNvPr id="797795" name="Oval 99"/>
            <p:cNvSpPr>
              <a:spLocks noChangeArrowheads="1"/>
            </p:cNvSpPr>
            <p:nvPr/>
          </p:nvSpPr>
          <p:spPr bwMode="auto">
            <a:xfrm>
              <a:off x="2472" y="3300"/>
              <a:ext cx="92" cy="84"/>
            </a:xfrm>
            <a:prstGeom prst="ellipse">
              <a:avLst/>
            </a:prstGeom>
            <a:solidFill>
              <a:srgbClr val="DB403A">
                <a:alpha val="75000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96" name="Oval 100"/>
            <p:cNvSpPr>
              <a:spLocks noChangeArrowheads="1"/>
            </p:cNvSpPr>
            <p:nvPr/>
          </p:nvSpPr>
          <p:spPr bwMode="auto">
            <a:xfrm>
              <a:off x="2448" y="3272"/>
              <a:ext cx="140" cy="140"/>
            </a:xfrm>
            <a:prstGeom prst="ellipse">
              <a:avLst/>
            </a:prstGeom>
            <a:noFill/>
            <a:ln w="19050">
              <a:solidFill>
                <a:schemeClr val="bg1">
                  <a:alpha val="7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97" name="Oval 101"/>
            <p:cNvSpPr>
              <a:spLocks noChangeArrowheads="1"/>
            </p:cNvSpPr>
            <p:nvPr/>
          </p:nvSpPr>
          <p:spPr bwMode="auto">
            <a:xfrm>
              <a:off x="2412" y="3236"/>
              <a:ext cx="212" cy="212"/>
            </a:xfrm>
            <a:prstGeom prst="ellipse">
              <a:avLst/>
            </a:prstGeom>
            <a:noFill/>
            <a:ln w="19050">
              <a:solidFill>
                <a:schemeClr val="bg1">
                  <a:alpha val="41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7798" name="Group 102"/>
          <p:cNvGrpSpPr>
            <a:grpSpLocks/>
          </p:cNvGrpSpPr>
          <p:nvPr/>
        </p:nvGrpSpPr>
        <p:grpSpPr bwMode="auto">
          <a:xfrm>
            <a:off x="3711575" y="4851400"/>
            <a:ext cx="336550" cy="336550"/>
            <a:chOff x="2412" y="3236"/>
            <a:chExt cx="212" cy="212"/>
          </a:xfrm>
        </p:grpSpPr>
        <p:sp>
          <p:nvSpPr>
            <p:cNvPr id="797799" name="Oval 103"/>
            <p:cNvSpPr>
              <a:spLocks noChangeArrowheads="1"/>
            </p:cNvSpPr>
            <p:nvPr/>
          </p:nvSpPr>
          <p:spPr bwMode="auto">
            <a:xfrm>
              <a:off x="2472" y="3300"/>
              <a:ext cx="92" cy="84"/>
            </a:xfrm>
            <a:prstGeom prst="ellipse">
              <a:avLst/>
            </a:prstGeom>
            <a:solidFill>
              <a:srgbClr val="DB403A">
                <a:alpha val="75000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800" name="Oval 104"/>
            <p:cNvSpPr>
              <a:spLocks noChangeArrowheads="1"/>
            </p:cNvSpPr>
            <p:nvPr/>
          </p:nvSpPr>
          <p:spPr bwMode="auto">
            <a:xfrm>
              <a:off x="2448" y="3272"/>
              <a:ext cx="140" cy="140"/>
            </a:xfrm>
            <a:prstGeom prst="ellipse">
              <a:avLst/>
            </a:prstGeom>
            <a:noFill/>
            <a:ln w="19050">
              <a:solidFill>
                <a:schemeClr val="bg1">
                  <a:alpha val="7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801" name="Oval 105"/>
            <p:cNvSpPr>
              <a:spLocks noChangeArrowheads="1"/>
            </p:cNvSpPr>
            <p:nvPr/>
          </p:nvSpPr>
          <p:spPr bwMode="auto">
            <a:xfrm>
              <a:off x="2412" y="3236"/>
              <a:ext cx="212" cy="212"/>
            </a:xfrm>
            <a:prstGeom prst="ellipse">
              <a:avLst/>
            </a:prstGeom>
            <a:noFill/>
            <a:ln w="19050">
              <a:solidFill>
                <a:schemeClr val="bg1">
                  <a:alpha val="41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7802" name="Group 106"/>
          <p:cNvGrpSpPr>
            <a:grpSpLocks/>
          </p:cNvGrpSpPr>
          <p:nvPr/>
        </p:nvGrpSpPr>
        <p:grpSpPr bwMode="auto">
          <a:xfrm>
            <a:off x="2941638" y="3409950"/>
            <a:ext cx="336550" cy="336550"/>
            <a:chOff x="2412" y="3236"/>
            <a:chExt cx="212" cy="212"/>
          </a:xfrm>
        </p:grpSpPr>
        <p:sp>
          <p:nvSpPr>
            <p:cNvPr id="797803" name="Oval 107"/>
            <p:cNvSpPr>
              <a:spLocks noChangeArrowheads="1"/>
            </p:cNvSpPr>
            <p:nvPr/>
          </p:nvSpPr>
          <p:spPr bwMode="auto">
            <a:xfrm>
              <a:off x="2472" y="3300"/>
              <a:ext cx="92" cy="84"/>
            </a:xfrm>
            <a:prstGeom prst="ellipse">
              <a:avLst/>
            </a:prstGeom>
            <a:solidFill>
              <a:srgbClr val="DB403A">
                <a:alpha val="75000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804" name="Oval 108"/>
            <p:cNvSpPr>
              <a:spLocks noChangeArrowheads="1"/>
            </p:cNvSpPr>
            <p:nvPr/>
          </p:nvSpPr>
          <p:spPr bwMode="auto">
            <a:xfrm>
              <a:off x="2448" y="3272"/>
              <a:ext cx="140" cy="140"/>
            </a:xfrm>
            <a:prstGeom prst="ellipse">
              <a:avLst/>
            </a:prstGeom>
            <a:noFill/>
            <a:ln w="19050">
              <a:solidFill>
                <a:schemeClr val="bg1">
                  <a:alpha val="7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805" name="Oval 109"/>
            <p:cNvSpPr>
              <a:spLocks noChangeArrowheads="1"/>
            </p:cNvSpPr>
            <p:nvPr/>
          </p:nvSpPr>
          <p:spPr bwMode="auto">
            <a:xfrm>
              <a:off x="2412" y="3236"/>
              <a:ext cx="212" cy="212"/>
            </a:xfrm>
            <a:prstGeom prst="ellipse">
              <a:avLst/>
            </a:prstGeom>
            <a:noFill/>
            <a:ln w="19050">
              <a:solidFill>
                <a:schemeClr val="bg1">
                  <a:alpha val="41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7806" name="Group 110"/>
          <p:cNvGrpSpPr>
            <a:grpSpLocks/>
          </p:cNvGrpSpPr>
          <p:nvPr/>
        </p:nvGrpSpPr>
        <p:grpSpPr bwMode="auto">
          <a:xfrm>
            <a:off x="3094038" y="6289675"/>
            <a:ext cx="336550" cy="336550"/>
            <a:chOff x="2412" y="3236"/>
            <a:chExt cx="212" cy="212"/>
          </a:xfrm>
        </p:grpSpPr>
        <p:sp>
          <p:nvSpPr>
            <p:cNvPr id="797807" name="Oval 111"/>
            <p:cNvSpPr>
              <a:spLocks noChangeArrowheads="1"/>
            </p:cNvSpPr>
            <p:nvPr/>
          </p:nvSpPr>
          <p:spPr bwMode="auto">
            <a:xfrm>
              <a:off x="2472" y="3300"/>
              <a:ext cx="92" cy="84"/>
            </a:xfrm>
            <a:prstGeom prst="ellipse">
              <a:avLst/>
            </a:prstGeom>
            <a:solidFill>
              <a:srgbClr val="DB403A">
                <a:alpha val="75000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808" name="Oval 112"/>
            <p:cNvSpPr>
              <a:spLocks noChangeArrowheads="1"/>
            </p:cNvSpPr>
            <p:nvPr/>
          </p:nvSpPr>
          <p:spPr bwMode="auto">
            <a:xfrm>
              <a:off x="2448" y="3272"/>
              <a:ext cx="140" cy="140"/>
            </a:xfrm>
            <a:prstGeom prst="ellipse">
              <a:avLst/>
            </a:prstGeom>
            <a:noFill/>
            <a:ln w="19050">
              <a:solidFill>
                <a:schemeClr val="bg1">
                  <a:alpha val="7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809" name="Oval 113"/>
            <p:cNvSpPr>
              <a:spLocks noChangeArrowheads="1"/>
            </p:cNvSpPr>
            <p:nvPr/>
          </p:nvSpPr>
          <p:spPr bwMode="auto">
            <a:xfrm>
              <a:off x="2412" y="3236"/>
              <a:ext cx="212" cy="212"/>
            </a:xfrm>
            <a:prstGeom prst="ellipse">
              <a:avLst/>
            </a:prstGeom>
            <a:noFill/>
            <a:ln w="19050">
              <a:solidFill>
                <a:schemeClr val="bg1">
                  <a:alpha val="41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7810" name="Group 114"/>
          <p:cNvGrpSpPr>
            <a:grpSpLocks/>
          </p:cNvGrpSpPr>
          <p:nvPr/>
        </p:nvGrpSpPr>
        <p:grpSpPr bwMode="auto">
          <a:xfrm>
            <a:off x="5067300" y="4910138"/>
            <a:ext cx="336550" cy="336550"/>
            <a:chOff x="2412" y="3236"/>
            <a:chExt cx="212" cy="212"/>
          </a:xfrm>
        </p:grpSpPr>
        <p:sp>
          <p:nvSpPr>
            <p:cNvPr id="797811" name="Oval 115"/>
            <p:cNvSpPr>
              <a:spLocks noChangeArrowheads="1"/>
            </p:cNvSpPr>
            <p:nvPr/>
          </p:nvSpPr>
          <p:spPr bwMode="auto">
            <a:xfrm>
              <a:off x="2472" y="3300"/>
              <a:ext cx="92" cy="84"/>
            </a:xfrm>
            <a:prstGeom prst="ellipse">
              <a:avLst/>
            </a:prstGeom>
            <a:solidFill>
              <a:srgbClr val="DB403A">
                <a:alpha val="75000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812" name="Oval 116"/>
            <p:cNvSpPr>
              <a:spLocks noChangeArrowheads="1"/>
            </p:cNvSpPr>
            <p:nvPr/>
          </p:nvSpPr>
          <p:spPr bwMode="auto">
            <a:xfrm>
              <a:off x="2448" y="3272"/>
              <a:ext cx="140" cy="140"/>
            </a:xfrm>
            <a:prstGeom prst="ellipse">
              <a:avLst/>
            </a:prstGeom>
            <a:noFill/>
            <a:ln w="19050">
              <a:solidFill>
                <a:schemeClr val="bg1">
                  <a:alpha val="7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813" name="Oval 117"/>
            <p:cNvSpPr>
              <a:spLocks noChangeArrowheads="1"/>
            </p:cNvSpPr>
            <p:nvPr/>
          </p:nvSpPr>
          <p:spPr bwMode="auto">
            <a:xfrm>
              <a:off x="2412" y="3236"/>
              <a:ext cx="212" cy="212"/>
            </a:xfrm>
            <a:prstGeom prst="ellipse">
              <a:avLst/>
            </a:prstGeom>
            <a:noFill/>
            <a:ln w="19050">
              <a:solidFill>
                <a:schemeClr val="bg1">
                  <a:alpha val="41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7814" name="Group 118"/>
          <p:cNvGrpSpPr>
            <a:grpSpLocks/>
          </p:cNvGrpSpPr>
          <p:nvPr/>
        </p:nvGrpSpPr>
        <p:grpSpPr bwMode="auto">
          <a:xfrm>
            <a:off x="2535238" y="2466975"/>
            <a:ext cx="5157787" cy="4225925"/>
            <a:chOff x="1324" y="1574"/>
            <a:chExt cx="3249" cy="2662"/>
          </a:xfrm>
        </p:grpSpPr>
        <p:sp>
          <p:nvSpPr>
            <p:cNvPr id="797815" name="Oval 119"/>
            <p:cNvSpPr>
              <a:spLocks noChangeArrowheads="1"/>
            </p:cNvSpPr>
            <p:nvPr/>
          </p:nvSpPr>
          <p:spPr bwMode="auto">
            <a:xfrm>
              <a:off x="3410" y="1684"/>
              <a:ext cx="763" cy="904"/>
            </a:xfrm>
            <a:prstGeom prst="ellipse">
              <a:avLst/>
            </a:prstGeom>
            <a:solidFill>
              <a:srgbClr val="FFFF00">
                <a:alpha val="44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816" name="Oval 120"/>
            <p:cNvSpPr>
              <a:spLocks noChangeArrowheads="1"/>
            </p:cNvSpPr>
            <p:nvPr/>
          </p:nvSpPr>
          <p:spPr bwMode="auto">
            <a:xfrm>
              <a:off x="1324" y="3402"/>
              <a:ext cx="939" cy="802"/>
            </a:xfrm>
            <a:prstGeom prst="ellipse">
              <a:avLst/>
            </a:prstGeom>
            <a:solidFill>
              <a:srgbClr val="FFFF00">
                <a:alpha val="44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817" name="Oval 121"/>
            <p:cNvSpPr>
              <a:spLocks noChangeArrowheads="1"/>
            </p:cNvSpPr>
            <p:nvPr/>
          </p:nvSpPr>
          <p:spPr bwMode="auto">
            <a:xfrm>
              <a:off x="2886" y="3434"/>
              <a:ext cx="939" cy="802"/>
            </a:xfrm>
            <a:prstGeom prst="ellipse">
              <a:avLst/>
            </a:prstGeom>
            <a:solidFill>
              <a:srgbClr val="FFFF00">
                <a:alpha val="44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818" name="Oval 122"/>
            <p:cNvSpPr>
              <a:spLocks noChangeArrowheads="1"/>
            </p:cNvSpPr>
            <p:nvPr/>
          </p:nvSpPr>
          <p:spPr bwMode="auto">
            <a:xfrm>
              <a:off x="1595" y="1574"/>
              <a:ext cx="1408" cy="1250"/>
            </a:xfrm>
            <a:prstGeom prst="ellipse">
              <a:avLst/>
            </a:prstGeom>
            <a:solidFill>
              <a:srgbClr val="FFFF00">
                <a:alpha val="44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819" name="Oval 123"/>
            <p:cNvSpPr>
              <a:spLocks noChangeArrowheads="1"/>
            </p:cNvSpPr>
            <p:nvPr/>
          </p:nvSpPr>
          <p:spPr bwMode="auto">
            <a:xfrm>
              <a:off x="1969" y="2859"/>
              <a:ext cx="1184" cy="690"/>
            </a:xfrm>
            <a:prstGeom prst="ellipse">
              <a:avLst/>
            </a:prstGeom>
            <a:solidFill>
              <a:srgbClr val="FFFF00">
                <a:alpha val="44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820" name="Oval 124"/>
            <p:cNvSpPr>
              <a:spLocks noChangeArrowheads="1"/>
            </p:cNvSpPr>
            <p:nvPr/>
          </p:nvSpPr>
          <p:spPr bwMode="auto">
            <a:xfrm rot="1273098">
              <a:off x="3367" y="2810"/>
              <a:ext cx="1206" cy="818"/>
            </a:xfrm>
            <a:prstGeom prst="ellipse">
              <a:avLst/>
            </a:prstGeom>
            <a:solidFill>
              <a:srgbClr val="FFFF00">
                <a:alpha val="44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7821" name="Group 125"/>
          <p:cNvGrpSpPr>
            <a:grpSpLocks/>
          </p:cNvGrpSpPr>
          <p:nvPr/>
        </p:nvGrpSpPr>
        <p:grpSpPr bwMode="auto">
          <a:xfrm>
            <a:off x="3492500" y="3232150"/>
            <a:ext cx="3165475" cy="2630488"/>
            <a:chOff x="1927" y="2056"/>
            <a:chExt cx="1994" cy="1657"/>
          </a:xfrm>
        </p:grpSpPr>
        <p:sp>
          <p:nvSpPr>
            <p:cNvPr id="797822" name="Line 126"/>
            <p:cNvSpPr>
              <a:spLocks noChangeShapeType="1"/>
            </p:cNvSpPr>
            <p:nvPr/>
          </p:nvSpPr>
          <p:spPr bwMode="auto">
            <a:xfrm>
              <a:off x="2370" y="2736"/>
              <a:ext cx="96" cy="29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823" name="Line 127"/>
            <p:cNvSpPr>
              <a:spLocks noChangeShapeType="1"/>
            </p:cNvSpPr>
            <p:nvPr/>
          </p:nvSpPr>
          <p:spPr bwMode="auto">
            <a:xfrm>
              <a:off x="3031" y="3200"/>
              <a:ext cx="304" cy="50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824" name="Line 128"/>
            <p:cNvSpPr>
              <a:spLocks noChangeShapeType="1"/>
            </p:cNvSpPr>
            <p:nvPr/>
          </p:nvSpPr>
          <p:spPr bwMode="auto">
            <a:xfrm flipH="1">
              <a:off x="3405" y="3409"/>
              <a:ext cx="373" cy="30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825" name="Line 129"/>
            <p:cNvSpPr>
              <a:spLocks noChangeShapeType="1"/>
            </p:cNvSpPr>
            <p:nvPr/>
          </p:nvSpPr>
          <p:spPr bwMode="auto">
            <a:xfrm>
              <a:off x="3729" y="2459"/>
              <a:ext cx="192" cy="56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826" name="Line 130"/>
            <p:cNvSpPr>
              <a:spLocks noChangeShapeType="1"/>
            </p:cNvSpPr>
            <p:nvPr/>
          </p:nvSpPr>
          <p:spPr bwMode="auto">
            <a:xfrm flipV="1">
              <a:off x="2914" y="2056"/>
              <a:ext cx="667" cy="2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827" name="Line 131"/>
            <p:cNvSpPr>
              <a:spLocks noChangeShapeType="1"/>
            </p:cNvSpPr>
            <p:nvPr/>
          </p:nvSpPr>
          <p:spPr bwMode="auto">
            <a:xfrm flipV="1">
              <a:off x="1927" y="3217"/>
              <a:ext cx="235" cy="30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797829" name="Picture 133" descr="rocket2"/>
          <p:cNvPicPr>
            <a:picLocks noChangeAspect="1" noChangeArrowheads="1"/>
          </p:cNvPicPr>
          <p:nvPr/>
        </p:nvPicPr>
        <p:blipFill>
          <a:blip r:embed="rId8"/>
          <a:srcRect l="23230" r="20934"/>
          <a:stretch>
            <a:fillRect/>
          </a:stretch>
        </p:blipFill>
        <p:spPr bwMode="auto">
          <a:xfrm>
            <a:off x="6651625" y="1789113"/>
            <a:ext cx="2316163" cy="3111500"/>
          </a:xfrm>
          <a:prstGeom prst="rect">
            <a:avLst/>
          </a:prstGeom>
          <a:noFill/>
          <a:ln w="28575">
            <a:solidFill>
              <a:srgbClr val="CD0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reinforcement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various</a:t>
            </a:r>
            <a:r>
              <a:rPr lang="fr-FR" dirty="0" smtClean="0"/>
              <a:t> initial </a:t>
            </a:r>
            <a:r>
              <a:rPr lang="fr-FR" dirty="0" err="1" smtClean="0"/>
              <a:t>threshold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1460500"/>
            <a:ext cx="9115974" cy="4356100"/>
          </a:xfrm>
          <a:prstGeom prst="rect">
            <a:avLst/>
          </a:prstGeom>
        </p:spPr>
      </p:pic>
      <p:sp>
        <p:nvSpPr>
          <p:cNvPr id="4" name="Parenthèses 3"/>
          <p:cNvSpPr/>
          <p:nvPr/>
        </p:nvSpPr>
        <p:spPr bwMode="auto">
          <a:xfrm>
            <a:off x="2768600" y="3070225"/>
            <a:ext cx="1257300" cy="876300"/>
          </a:xfrm>
          <a:prstGeom prst="bracketPair">
            <a:avLst>
              <a:gd name="adj" fmla="val 9314"/>
            </a:avLst>
          </a:prstGeom>
          <a:solidFill>
            <a:srgbClr val="FFFFFF"/>
          </a:solidFill>
          <a:ln w="571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600" dirty="0" smtClean="0">
                <a:latin typeface="BlairMdITC TT-Medium"/>
                <a:cs typeface="BlairMdITC TT-Medium"/>
              </a:rPr>
              <a:t>I</a:t>
            </a:r>
            <a:r>
              <a:rPr lang="fr-FR" sz="1600" baseline="-25000" dirty="0" smtClean="0">
                <a:latin typeface="BlairMdITC TT-Medium"/>
                <a:cs typeface="BlairMdITC TT-Medium"/>
              </a:rPr>
              <a:t>r</a:t>
            </a:r>
            <a:r>
              <a:rPr lang="fr-FR" sz="1600" dirty="0" smtClean="0">
                <a:latin typeface="BlairMdITC TT-Medium"/>
                <a:cs typeface="BlairMdITC TT-Medium"/>
              </a:rPr>
              <a:t>=</a:t>
            </a:r>
            <a:r>
              <a:rPr lang="fr-FR" sz="1600" dirty="0" smtClean="0">
                <a:latin typeface="BlairMdITC TT-Medium"/>
                <a:cs typeface="BlairMdITC TT-Medium"/>
              </a:rPr>
              <a:t>0.4</a:t>
            </a:r>
          </a:p>
          <a:p>
            <a:r>
              <a:rPr lang="fr-FR" sz="1600" dirty="0" smtClean="0">
                <a:latin typeface="BlairMdITC TT-Medium"/>
                <a:cs typeface="BlairMdITC TT-Medium"/>
              </a:rPr>
              <a:t>I</a:t>
            </a:r>
            <a:r>
              <a:rPr lang="fr-FR" sz="1600" baseline="-25000" dirty="0" smtClean="0">
                <a:latin typeface="BlairMdITC TT-Medium"/>
                <a:cs typeface="BlairMdITC TT-Medium"/>
              </a:rPr>
              <a:t>r</a:t>
            </a:r>
            <a:r>
              <a:rPr lang="fr-FR" sz="1600" dirty="0" smtClean="0">
                <a:latin typeface="BlairMdITC TT-Medium"/>
                <a:cs typeface="BlairMdITC TT-Medium"/>
              </a:rPr>
              <a:t>=</a:t>
            </a:r>
            <a:r>
              <a:rPr lang="fr-FR" sz="1600" dirty="0" smtClean="0">
                <a:latin typeface="BlairMdITC TT-Medium"/>
                <a:cs typeface="BlairMdITC TT-Medium"/>
              </a:rPr>
              <a:t>0.5</a:t>
            </a:r>
          </a:p>
          <a:p>
            <a:r>
              <a:rPr lang="fr-FR" sz="1600" dirty="0" smtClean="0">
                <a:latin typeface="BlairMdITC TT-Medium"/>
                <a:cs typeface="BlairMdITC TT-Medium"/>
              </a:rPr>
              <a:t>I</a:t>
            </a:r>
            <a:r>
              <a:rPr lang="fr-FR" sz="1600" baseline="-25000" dirty="0" smtClean="0">
                <a:latin typeface="BlairMdITC TT-Medium"/>
                <a:cs typeface="BlairMdITC TT-Medium"/>
              </a:rPr>
              <a:t>r</a:t>
            </a:r>
            <a:r>
              <a:rPr lang="fr-FR" sz="1600" dirty="0" smtClean="0">
                <a:latin typeface="BlairMdITC TT-Medium"/>
                <a:cs typeface="BlairMdITC TT-Medium"/>
              </a:rPr>
              <a:t>=</a:t>
            </a:r>
            <a:r>
              <a:rPr lang="fr-FR" sz="1600" dirty="0" smtClean="0">
                <a:latin typeface="BlairMdITC TT-Medium"/>
                <a:cs typeface="BlairMdITC TT-Medium"/>
              </a:rPr>
              <a:t>0.6</a:t>
            </a:r>
            <a:endParaRPr lang="fr-FR" sz="1600" dirty="0" smtClean="0">
              <a:latin typeface="BlairMdITC TT-Medium"/>
              <a:cs typeface="BlairMdITC TT-Medium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 smtClean="0">
                <a:latin typeface="BlairMdITC TT-Medium"/>
                <a:cs typeface="BlairMdITC TT-Medium"/>
              </a:rPr>
              <a:t>  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lairMdITC TT-Medium"/>
              <a:cs typeface="BlairMdITC TT-Medium"/>
            </a:endParaRPr>
          </a:p>
        </p:txBody>
      </p:sp>
      <p:sp>
        <p:nvSpPr>
          <p:cNvPr id="7" name="Parenthèses 6"/>
          <p:cNvSpPr/>
          <p:nvPr/>
        </p:nvSpPr>
        <p:spPr bwMode="auto">
          <a:xfrm>
            <a:off x="228600" y="5718175"/>
            <a:ext cx="8204200" cy="923925"/>
          </a:xfrm>
          <a:prstGeom prst="bracketPair">
            <a:avLst>
              <a:gd name="adj" fmla="val 9314"/>
            </a:avLst>
          </a:prstGeom>
          <a:solidFill>
            <a:srgbClr val="FFFFFF"/>
          </a:solidFill>
          <a:ln w="571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600" dirty="0" smtClean="0">
                <a:latin typeface="BlairMdITC TT-Medium"/>
                <a:cs typeface="BlairMdITC TT-Medium"/>
              </a:rPr>
              <a:t>R</a:t>
            </a:r>
            <a:r>
              <a:rPr lang="fr-FR" sz="1600" dirty="0" err="1" smtClean="0">
                <a:latin typeface="BlairMdITC TT-Medium"/>
                <a:cs typeface="BlairMdITC TT-Medium"/>
              </a:rPr>
              <a:t>educe</a:t>
            </a:r>
            <a:r>
              <a:rPr lang="fr-FR" sz="1600" dirty="0" smtClean="0">
                <a:latin typeface="BlairMdITC TT-Medium"/>
                <a:cs typeface="BlairMdITC TT-Medium"/>
              </a:rPr>
              <a:t> I</a:t>
            </a:r>
            <a:r>
              <a:rPr lang="fr-FR" sz="1600" baseline="-25000" dirty="0" smtClean="0">
                <a:latin typeface="BlairMdITC TT-Medium"/>
                <a:cs typeface="BlairMdITC TT-Medium"/>
              </a:rPr>
              <a:t>r</a:t>
            </a:r>
            <a:r>
              <a:rPr lang="fr-FR" sz="1600" dirty="0" smtClean="0">
                <a:latin typeface="BlairMdITC TT-Medium"/>
                <a:cs typeface="BlairMdITC TT-Medium"/>
              </a:rPr>
              <a:t> </a:t>
            </a:r>
            <a:r>
              <a:rPr lang="fr-FR" sz="1600" dirty="0" err="1" smtClean="0">
                <a:latin typeface="BlairMdITC TT-Medium"/>
                <a:cs typeface="BlairMdITC TT-Medium"/>
              </a:rPr>
              <a:t>always</a:t>
            </a:r>
            <a:r>
              <a:rPr lang="fr-FR" sz="1600" dirty="0" smtClean="0">
                <a:latin typeface="BlairMdITC TT-Medium"/>
                <a:cs typeface="BlairMdITC TT-Medium"/>
              </a:rPr>
              <a:t> </a:t>
            </a:r>
            <a:r>
              <a:rPr lang="fr-FR" sz="1600" dirty="0" err="1" smtClean="0">
                <a:latin typeface="BlairMdITC TT-Medium"/>
                <a:cs typeface="BlairMdITC TT-Medium"/>
              </a:rPr>
              <a:t>increases</a:t>
            </a:r>
            <a:r>
              <a:rPr lang="fr-FR" sz="1600" dirty="0" smtClean="0">
                <a:latin typeface="BlairMdITC TT-Medium"/>
                <a:cs typeface="BlairMdITC TT-Medium"/>
              </a:rPr>
              <a:t> the network </a:t>
            </a:r>
            <a:r>
              <a:rPr lang="fr-FR" sz="1600" dirty="0" err="1" smtClean="0">
                <a:latin typeface="BlairMdITC TT-Medium"/>
                <a:cs typeface="BlairMdITC TT-Medium"/>
              </a:rPr>
              <a:t>lifetime</a:t>
            </a:r>
            <a:endParaRPr lang="fr-FR" sz="1600" dirty="0" smtClean="0">
              <a:latin typeface="BlairMdITC TT-Medium"/>
              <a:cs typeface="BlairMdITC TT-Medium"/>
            </a:endParaRPr>
          </a:p>
          <a:p>
            <a:r>
              <a:rPr lang="fr-FR" sz="1600" dirty="0" smtClean="0">
                <a:latin typeface="BlairMdITC TT-Medium"/>
                <a:cs typeface="BlairMdITC TT-Medium"/>
              </a:rPr>
              <a:t>F</a:t>
            </a:r>
            <a:r>
              <a:rPr lang="fr-FR" sz="1600" dirty="0" smtClean="0">
                <a:latin typeface="BlairMdITC TT-Medium"/>
                <a:cs typeface="BlairMdITC TT-Medium"/>
              </a:rPr>
              <a:t>or </a:t>
            </a:r>
            <a:r>
              <a:rPr lang="fr-FR" sz="1600" dirty="0" err="1" smtClean="0">
                <a:latin typeface="BlairMdITC TT-Medium"/>
                <a:cs typeface="BlairMdITC TT-Medium"/>
              </a:rPr>
              <a:t>small</a:t>
            </a:r>
            <a:r>
              <a:rPr lang="fr-FR" sz="1600" dirty="0" smtClean="0">
                <a:latin typeface="BlairMdITC TT-Medium"/>
                <a:cs typeface="BlairMdITC TT-Medium"/>
              </a:rPr>
              <a:t> value of Ta, MST </a:t>
            </a:r>
            <a:r>
              <a:rPr lang="fr-FR" sz="1600" dirty="0" err="1" smtClean="0">
                <a:latin typeface="BlairMdITC TT-Medium"/>
                <a:cs typeface="BlairMdITC TT-Medium"/>
              </a:rPr>
              <a:t>increase</a:t>
            </a:r>
            <a:r>
              <a:rPr lang="fr-FR" sz="1600" dirty="0" smtClean="0">
                <a:latin typeface="BlairMdITC TT-Medium"/>
                <a:cs typeface="BlairMdITC TT-Medium"/>
              </a:rPr>
              <a:t> </a:t>
            </a:r>
            <a:r>
              <a:rPr lang="fr-FR" sz="1600" dirty="0" err="1" smtClean="0">
                <a:latin typeface="BlairMdITC TT-Medium"/>
                <a:cs typeface="BlairMdITC TT-Medium"/>
              </a:rPr>
              <a:t>is</a:t>
            </a:r>
            <a:r>
              <a:rPr lang="fr-FR" sz="1600" dirty="0" smtClean="0">
                <a:latin typeface="BlairMdITC TT-Medium"/>
                <a:cs typeface="BlairMdITC TT-Medium"/>
              </a:rPr>
              <a:t> </a:t>
            </a:r>
            <a:r>
              <a:rPr lang="fr-FR" sz="1600" dirty="0" err="1" smtClean="0">
                <a:latin typeface="BlairMdITC TT-Medium"/>
                <a:cs typeface="BlairMdITC TT-Medium"/>
              </a:rPr>
              <a:t>noticeable</a:t>
            </a:r>
            <a:endParaRPr lang="fr-FR" sz="1600" dirty="0" smtClean="0">
              <a:latin typeface="BlairMdITC TT-Medium"/>
              <a:cs typeface="BlairMdITC TT-Medium"/>
            </a:endParaRPr>
          </a:p>
          <a:p>
            <a:r>
              <a:rPr lang="fr-FR" sz="1600" dirty="0" smtClean="0">
                <a:latin typeface="BlairMdITC TT-Medium"/>
                <a:cs typeface="BlairMdITC TT-Medium"/>
              </a:rPr>
              <a:t>It </a:t>
            </a:r>
            <a:r>
              <a:rPr lang="fr-FR" sz="1600" dirty="0" err="1" smtClean="0">
                <a:latin typeface="BlairMdITC TT-Medium"/>
                <a:cs typeface="BlairMdITC TT-Medium"/>
              </a:rPr>
              <a:t>is</a:t>
            </a:r>
            <a:r>
              <a:rPr lang="fr-FR" sz="1600" dirty="0" smtClean="0">
                <a:latin typeface="BlairMdITC TT-Medium"/>
                <a:cs typeface="BlairMdITC TT-Medium"/>
              </a:rPr>
              <a:t> </a:t>
            </a:r>
            <a:r>
              <a:rPr lang="fr-FR" sz="1600" dirty="0" err="1" smtClean="0">
                <a:latin typeface="BlairMdITC TT-Medium"/>
                <a:cs typeface="BlairMdITC TT-Medium"/>
              </a:rPr>
              <a:t>better</a:t>
            </a:r>
            <a:r>
              <a:rPr lang="fr-FR" sz="1600" dirty="0" smtClean="0">
                <a:latin typeface="BlairMdITC TT-Medium"/>
                <a:cs typeface="BlairMdITC TT-Medium"/>
              </a:rPr>
              <a:t> to </a:t>
            </a:r>
            <a:r>
              <a:rPr lang="fr-FR" sz="1600" dirty="0" err="1" smtClean="0">
                <a:latin typeface="BlairMdITC TT-Medium"/>
                <a:cs typeface="BlairMdITC TT-Medium"/>
              </a:rPr>
              <a:t>increase</a:t>
            </a:r>
            <a:r>
              <a:rPr lang="fr-FR" sz="1600" dirty="0" smtClean="0">
                <a:latin typeface="BlairMdITC TT-Medium"/>
                <a:cs typeface="BlairMdITC TT-Medium"/>
              </a:rPr>
              <a:t> I</a:t>
            </a:r>
            <a:r>
              <a:rPr lang="fr-FR" sz="1600" baseline="-25000" dirty="0" smtClean="0">
                <a:latin typeface="BlairMdITC TT-Medium"/>
                <a:cs typeface="BlairMdITC TT-Medium"/>
              </a:rPr>
              <a:t>r</a:t>
            </a:r>
            <a:r>
              <a:rPr lang="fr-FR" sz="1600" dirty="0" smtClean="0">
                <a:latin typeface="BlairMdITC TT-Medium"/>
                <a:cs typeface="BlairMdITC TT-Medium"/>
              </a:rPr>
              <a:t> </a:t>
            </a:r>
            <a:r>
              <a:rPr lang="fr-FR" sz="1600" dirty="0" err="1" smtClean="0">
                <a:latin typeface="BlairMdITC TT-Medium"/>
                <a:cs typeface="BlairMdITC TT-Medium"/>
              </a:rPr>
              <a:t>than</a:t>
            </a:r>
            <a:r>
              <a:rPr lang="fr-FR" sz="1600" dirty="0" smtClean="0">
                <a:latin typeface="BlairMdITC TT-Medium"/>
                <a:cs typeface="BlairMdITC TT-Medium"/>
              </a:rPr>
              <a:t> </a:t>
            </a:r>
            <a:r>
              <a:rPr lang="fr-FR" sz="1600" dirty="0" err="1" smtClean="0">
                <a:latin typeface="BlairMdITC TT-Medium"/>
                <a:cs typeface="BlairMdITC TT-Medium"/>
              </a:rPr>
              <a:t>increase</a:t>
            </a:r>
            <a:r>
              <a:rPr lang="fr-FR" sz="1600" dirty="0" smtClean="0">
                <a:latin typeface="BlairMdITC TT-Medium"/>
                <a:cs typeface="BlairMdITC TT-Medium"/>
              </a:rPr>
              <a:t> Ta.</a:t>
            </a:r>
            <a:endParaRPr lang="fr-FR" sz="1600" baseline="-25000" dirty="0" smtClean="0">
              <a:latin typeface="BlairMdITC TT-Medium"/>
              <a:cs typeface="BlairMdITC TT-Medium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 smtClean="0">
                <a:latin typeface="BlairMdITC TT-Medium"/>
                <a:cs typeface="BlairMdITC TT-Medium"/>
              </a:rPr>
              <a:t>  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lairMdITC TT-Medium"/>
              <a:cs typeface="BlairMdITC TT-Medium"/>
            </a:endParaRPr>
          </a:p>
        </p:txBody>
      </p:sp>
      <p:grpSp>
        <p:nvGrpSpPr>
          <p:cNvPr id="11" name="Grouper 10"/>
          <p:cNvGrpSpPr/>
          <p:nvPr/>
        </p:nvGrpSpPr>
        <p:grpSpPr>
          <a:xfrm>
            <a:off x="7670800" y="3121025"/>
            <a:ext cx="1231900" cy="3025775"/>
            <a:chOff x="7670800" y="3121025"/>
            <a:chExt cx="1231900" cy="3025775"/>
          </a:xfrm>
        </p:grpSpPr>
        <p:sp>
          <p:nvSpPr>
            <p:cNvPr id="8" name="Accolade fermante 7"/>
            <p:cNvSpPr/>
            <p:nvPr/>
          </p:nvSpPr>
          <p:spPr bwMode="auto">
            <a:xfrm>
              <a:off x="8597900" y="3121025"/>
              <a:ext cx="304800" cy="536575"/>
            </a:xfrm>
            <a:prstGeom prst="rightBrac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 Bold" charset="0"/>
              </a:endParaRPr>
            </a:p>
          </p:txBody>
        </p:sp>
        <p:cxnSp>
          <p:nvCxnSpPr>
            <p:cNvPr id="10" name="Connecteur droit avec flèche 9"/>
            <p:cNvCxnSpPr/>
            <p:nvPr/>
          </p:nvCxnSpPr>
          <p:spPr bwMode="auto">
            <a:xfrm rot="5400000" flipH="1" flipV="1">
              <a:off x="6959600" y="4457700"/>
              <a:ext cx="2400300" cy="9779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Sentry nodes </a:t>
            </a:r>
          </a:p>
        </p:txBody>
      </p:sp>
      <p:pic>
        <p:nvPicPr>
          <p:cNvPr id="822276" name="Picture 4" descr="Position-cover-bezi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8" y="1754188"/>
            <a:ext cx="3759200" cy="3430587"/>
          </a:xfrm>
          <a:prstGeom prst="rect">
            <a:avLst/>
          </a:prstGeom>
          <a:noFill/>
        </p:spPr>
      </p:pic>
      <p:pic>
        <p:nvPicPr>
          <p:cNvPr id="822277" name="Picture 5" descr="Position-intrusion-bezi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0738" y="1755775"/>
            <a:ext cx="3763962" cy="3433763"/>
          </a:xfrm>
          <a:prstGeom prst="rect">
            <a:avLst/>
          </a:prstGeom>
          <a:noFill/>
        </p:spPr>
      </p:pic>
      <p:grpSp>
        <p:nvGrpSpPr>
          <p:cNvPr id="822278" name="Group 6"/>
          <p:cNvGrpSpPr>
            <a:grpSpLocks/>
          </p:cNvGrpSpPr>
          <p:nvPr/>
        </p:nvGrpSpPr>
        <p:grpSpPr bwMode="auto">
          <a:xfrm>
            <a:off x="1233488" y="5211763"/>
            <a:ext cx="2836862" cy="280987"/>
            <a:chOff x="1318" y="3197"/>
            <a:chExt cx="1948" cy="192"/>
          </a:xfrm>
        </p:grpSpPr>
        <p:sp>
          <p:nvSpPr>
            <p:cNvPr id="822279" name="Oval 7"/>
            <p:cNvSpPr>
              <a:spLocks noChangeArrowheads="1"/>
            </p:cNvSpPr>
            <p:nvPr/>
          </p:nvSpPr>
          <p:spPr bwMode="auto">
            <a:xfrm>
              <a:off x="1460" y="3269"/>
              <a:ext cx="44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2280" name="Oval 8"/>
            <p:cNvSpPr>
              <a:spLocks noChangeArrowheads="1"/>
            </p:cNvSpPr>
            <p:nvPr/>
          </p:nvSpPr>
          <p:spPr bwMode="auto">
            <a:xfrm>
              <a:off x="2197" y="3233"/>
              <a:ext cx="116" cy="116"/>
            </a:xfrm>
            <a:prstGeom prst="ellipse">
              <a:avLst/>
            </a:pr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2281" name="Oval 9"/>
            <p:cNvSpPr>
              <a:spLocks noChangeArrowheads="1"/>
            </p:cNvSpPr>
            <p:nvPr/>
          </p:nvSpPr>
          <p:spPr bwMode="auto">
            <a:xfrm>
              <a:off x="1810" y="3251"/>
              <a:ext cx="80" cy="80"/>
            </a:xfrm>
            <a:prstGeom prst="ellipse">
              <a:avLst/>
            </a:pr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2282" name="Oval 10"/>
            <p:cNvSpPr>
              <a:spLocks noChangeArrowheads="1"/>
            </p:cNvSpPr>
            <p:nvPr/>
          </p:nvSpPr>
          <p:spPr bwMode="auto">
            <a:xfrm>
              <a:off x="2620" y="3215"/>
              <a:ext cx="152" cy="152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2283" name="Oval 11"/>
            <p:cNvSpPr>
              <a:spLocks noChangeArrowheads="1"/>
            </p:cNvSpPr>
            <p:nvPr/>
          </p:nvSpPr>
          <p:spPr bwMode="auto">
            <a:xfrm>
              <a:off x="3079" y="3197"/>
              <a:ext cx="187" cy="187"/>
            </a:xfrm>
            <a:prstGeom prst="ellipse">
              <a:avLst/>
            </a:prstGeom>
            <a:solidFill>
              <a:srgbClr val="DD080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2284" name="Text Box 12"/>
            <p:cNvSpPr txBox="1">
              <a:spLocks noChangeArrowheads="1"/>
            </p:cNvSpPr>
            <p:nvPr/>
          </p:nvSpPr>
          <p:spPr bwMode="auto">
            <a:xfrm>
              <a:off x="1318" y="3222"/>
              <a:ext cx="174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000">
                  <a:latin typeface="Arial" charset="0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822285" name="Text Box 13"/>
            <p:cNvSpPr txBox="1">
              <a:spLocks noChangeArrowheads="1"/>
            </p:cNvSpPr>
            <p:nvPr/>
          </p:nvSpPr>
          <p:spPr bwMode="auto">
            <a:xfrm>
              <a:off x="1629" y="3222"/>
              <a:ext cx="225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000">
                  <a:latin typeface="Arial" charset="0"/>
                  <a:ea typeface="ＭＳ Ｐゴシック" charset="-128"/>
                  <a:cs typeface="ＭＳ Ｐゴシック" charset="-128"/>
                </a:rPr>
                <a:t>&lt;5</a:t>
              </a:r>
            </a:p>
          </p:txBody>
        </p:sp>
        <p:sp>
          <p:nvSpPr>
            <p:cNvPr id="822286" name="Text Box 14"/>
            <p:cNvSpPr txBox="1">
              <a:spLocks noChangeArrowheads="1"/>
            </p:cNvSpPr>
            <p:nvPr/>
          </p:nvSpPr>
          <p:spPr bwMode="auto">
            <a:xfrm>
              <a:off x="1962" y="3222"/>
              <a:ext cx="275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000">
                  <a:latin typeface="Arial" charset="0"/>
                  <a:ea typeface="ＭＳ Ｐゴシック" charset="-128"/>
                  <a:cs typeface="ＭＳ Ｐゴシック" charset="-128"/>
                </a:rPr>
                <a:t>&lt;10</a:t>
              </a:r>
            </a:p>
          </p:txBody>
        </p:sp>
        <p:sp>
          <p:nvSpPr>
            <p:cNvPr id="822287" name="Text Box 15"/>
            <p:cNvSpPr txBox="1">
              <a:spLocks noChangeArrowheads="1"/>
            </p:cNvSpPr>
            <p:nvPr/>
          </p:nvSpPr>
          <p:spPr bwMode="auto">
            <a:xfrm>
              <a:off x="2390" y="3222"/>
              <a:ext cx="274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000">
                  <a:latin typeface="Arial" charset="0"/>
                  <a:ea typeface="ＭＳ Ｐゴシック" charset="-128"/>
                  <a:cs typeface="ＭＳ Ｐゴシック" charset="-128"/>
                </a:rPr>
                <a:t>&lt;15</a:t>
              </a:r>
            </a:p>
          </p:txBody>
        </p:sp>
        <p:sp>
          <p:nvSpPr>
            <p:cNvPr id="822288" name="Text Box 16"/>
            <p:cNvSpPr txBox="1">
              <a:spLocks noChangeArrowheads="1"/>
            </p:cNvSpPr>
            <p:nvPr/>
          </p:nvSpPr>
          <p:spPr bwMode="auto">
            <a:xfrm>
              <a:off x="2850" y="3222"/>
              <a:ext cx="274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000">
                  <a:latin typeface="Arial" charset="0"/>
                  <a:ea typeface="ＭＳ Ｐゴシック" charset="-128"/>
                  <a:cs typeface="ＭＳ Ｐゴシック" charset="-128"/>
                </a:rPr>
                <a:t>&gt;15</a:t>
              </a:r>
            </a:p>
          </p:txBody>
        </p:sp>
      </p:grpSp>
      <p:grpSp>
        <p:nvGrpSpPr>
          <p:cNvPr id="822289" name="Group 17"/>
          <p:cNvGrpSpPr>
            <a:grpSpLocks/>
          </p:cNvGrpSpPr>
          <p:nvPr/>
        </p:nvGrpSpPr>
        <p:grpSpPr bwMode="auto">
          <a:xfrm>
            <a:off x="5094288" y="5211763"/>
            <a:ext cx="2836862" cy="280987"/>
            <a:chOff x="1318" y="3197"/>
            <a:chExt cx="1948" cy="192"/>
          </a:xfrm>
        </p:grpSpPr>
        <p:sp>
          <p:nvSpPr>
            <p:cNvPr id="822290" name="Oval 18"/>
            <p:cNvSpPr>
              <a:spLocks noChangeArrowheads="1"/>
            </p:cNvSpPr>
            <p:nvPr/>
          </p:nvSpPr>
          <p:spPr bwMode="auto">
            <a:xfrm>
              <a:off x="1460" y="3269"/>
              <a:ext cx="44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2291" name="Oval 19"/>
            <p:cNvSpPr>
              <a:spLocks noChangeArrowheads="1"/>
            </p:cNvSpPr>
            <p:nvPr/>
          </p:nvSpPr>
          <p:spPr bwMode="auto">
            <a:xfrm>
              <a:off x="2197" y="3233"/>
              <a:ext cx="116" cy="116"/>
            </a:xfrm>
            <a:prstGeom prst="ellipse">
              <a:avLst/>
            </a:pr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2292" name="Oval 20"/>
            <p:cNvSpPr>
              <a:spLocks noChangeArrowheads="1"/>
            </p:cNvSpPr>
            <p:nvPr/>
          </p:nvSpPr>
          <p:spPr bwMode="auto">
            <a:xfrm>
              <a:off x="1810" y="3251"/>
              <a:ext cx="80" cy="80"/>
            </a:xfrm>
            <a:prstGeom prst="ellipse">
              <a:avLst/>
            </a:pr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2293" name="Oval 21"/>
            <p:cNvSpPr>
              <a:spLocks noChangeArrowheads="1"/>
            </p:cNvSpPr>
            <p:nvPr/>
          </p:nvSpPr>
          <p:spPr bwMode="auto">
            <a:xfrm>
              <a:off x="2620" y="3215"/>
              <a:ext cx="152" cy="152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2294" name="Oval 22"/>
            <p:cNvSpPr>
              <a:spLocks noChangeArrowheads="1"/>
            </p:cNvSpPr>
            <p:nvPr/>
          </p:nvSpPr>
          <p:spPr bwMode="auto">
            <a:xfrm>
              <a:off x="3079" y="3197"/>
              <a:ext cx="187" cy="187"/>
            </a:xfrm>
            <a:prstGeom prst="ellipse">
              <a:avLst/>
            </a:prstGeom>
            <a:solidFill>
              <a:srgbClr val="DD080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2295" name="Text Box 23"/>
            <p:cNvSpPr txBox="1">
              <a:spLocks noChangeArrowheads="1"/>
            </p:cNvSpPr>
            <p:nvPr/>
          </p:nvSpPr>
          <p:spPr bwMode="auto">
            <a:xfrm>
              <a:off x="1318" y="3222"/>
              <a:ext cx="174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000">
                  <a:latin typeface="Arial" charset="0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822296" name="Text Box 24"/>
            <p:cNvSpPr txBox="1">
              <a:spLocks noChangeArrowheads="1"/>
            </p:cNvSpPr>
            <p:nvPr/>
          </p:nvSpPr>
          <p:spPr bwMode="auto">
            <a:xfrm>
              <a:off x="1629" y="3222"/>
              <a:ext cx="225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000">
                  <a:latin typeface="Arial" charset="0"/>
                  <a:ea typeface="ＭＳ Ｐゴシック" charset="-128"/>
                  <a:cs typeface="ＭＳ Ｐゴシック" charset="-128"/>
                </a:rPr>
                <a:t>&lt;5</a:t>
              </a:r>
            </a:p>
          </p:txBody>
        </p:sp>
        <p:sp>
          <p:nvSpPr>
            <p:cNvPr id="822297" name="Text Box 25"/>
            <p:cNvSpPr txBox="1">
              <a:spLocks noChangeArrowheads="1"/>
            </p:cNvSpPr>
            <p:nvPr/>
          </p:nvSpPr>
          <p:spPr bwMode="auto">
            <a:xfrm>
              <a:off x="1962" y="3222"/>
              <a:ext cx="275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000">
                  <a:latin typeface="Arial" charset="0"/>
                  <a:ea typeface="ＭＳ Ｐゴシック" charset="-128"/>
                  <a:cs typeface="ＭＳ Ｐゴシック" charset="-128"/>
                </a:rPr>
                <a:t>&lt;10</a:t>
              </a:r>
            </a:p>
          </p:txBody>
        </p:sp>
        <p:sp>
          <p:nvSpPr>
            <p:cNvPr id="822298" name="Text Box 26"/>
            <p:cNvSpPr txBox="1">
              <a:spLocks noChangeArrowheads="1"/>
            </p:cNvSpPr>
            <p:nvPr/>
          </p:nvSpPr>
          <p:spPr bwMode="auto">
            <a:xfrm>
              <a:off x="2390" y="3222"/>
              <a:ext cx="274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000">
                  <a:latin typeface="Arial" charset="0"/>
                  <a:ea typeface="ＭＳ Ｐゴシック" charset="-128"/>
                  <a:cs typeface="ＭＳ Ｐゴシック" charset="-128"/>
                </a:rPr>
                <a:t>&lt;15</a:t>
              </a:r>
            </a:p>
          </p:txBody>
        </p:sp>
        <p:sp>
          <p:nvSpPr>
            <p:cNvPr id="822299" name="Text Box 27"/>
            <p:cNvSpPr txBox="1">
              <a:spLocks noChangeArrowheads="1"/>
            </p:cNvSpPr>
            <p:nvPr/>
          </p:nvSpPr>
          <p:spPr bwMode="auto">
            <a:xfrm>
              <a:off x="2850" y="3222"/>
              <a:ext cx="274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000">
                  <a:latin typeface="Arial" charset="0"/>
                  <a:ea typeface="ＭＳ Ｐゴシック" charset="-128"/>
                  <a:cs typeface="ＭＳ Ｐゴシック" charset="-128"/>
                </a:rPr>
                <a:t>&gt;15</a:t>
              </a:r>
            </a:p>
          </p:txBody>
        </p:sp>
      </p:grpSp>
      <p:sp>
        <p:nvSpPr>
          <p:cNvPr id="822300" name="Text Box 28"/>
          <p:cNvSpPr txBox="1">
            <a:spLocks noChangeArrowheads="1"/>
          </p:cNvSpPr>
          <p:nvPr/>
        </p:nvSpPr>
        <p:spPr bwMode="auto">
          <a:xfrm>
            <a:off x="1658938" y="1217613"/>
            <a:ext cx="195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/>
              <a:t># of </a:t>
            </a:r>
            <a:r>
              <a:rPr lang="fr-FR" dirty="0" err="1"/>
              <a:t>cover</a:t>
            </a:r>
            <a:r>
              <a:rPr lang="fr-FR" dirty="0"/>
              <a:t> sets</a:t>
            </a:r>
          </a:p>
        </p:txBody>
      </p:sp>
      <p:sp>
        <p:nvSpPr>
          <p:cNvPr id="822301" name="Text Box 29"/>
          <p:cNvSpPr txBox="1">
            <a:spLocks noChangeArrowheads="1"/>
          </p:cNvSpPr>
          <p:nvPr/>
        </p:nvSpPr>
        <p:spPr bwMode="auto">
          <a:xfrm>
            <a:off x="5292725" y="1231900"/>
            <a:ext cx="249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# intrusion detected</a:t>
            </a:r>
          </a:p>
        </p:txBody>
      </p:sp>
      <p:cxnSp>
        <p:nvCxnSpPr>
          <p:cNvPr id="30" name="Connecteur droit avec flèche 29"/>
          <p:cNvCxnSpPr/>
          <p:nvPr/>
        </p:nvCxnSpPr>
        <p:spPr bwMode="auto">
          <a:xfrm>
            <a:off x="3136900" y="4762500"/>
            <a:ext cx="39116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31" name="Connecteur droit avec flèche 30"/>
          <p:cNvCxnSpPr/>
          <p:nvPr/>
        </p:nvCxnSpPr>
        <p:spPr bwMode="auto">
          <a:xfrm>
            <a:off x="3708400" y="3873500"/>
            <a:ext cx="39116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32" name="Connecteur droit avec flèche 31"/>
          <p:cNvCxnSpPr/>
          <p:nvPr/>
        </p:nvCxnSpPr>
        <p:spPr bwMode="auto">
          <a:xfrm>
            <a:off x="2882900" y="4318000"/>
            <a:ext cx="39116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33" name="Connecteur droit avec flèche 32"/>
          <p:cNvCxnSpPr/>
          <p:nvPr/>
        </p:nvCxnSpPr>
        <p:spPr bwMode="auto">
          <a:xfrm>
            <a:off x="2616200" y="3543300"/>
            <a:ext cx="39116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34" name="Connecteur droit avec flèche 33"/>
          <p:cNvCxnSpPr/>
          <p:nvPr/>
        </p:nvCxnSpPr>
        <p:spPr bwMode="auto">
          <a:xfrm>
            <a:off x="4165600" y="4102100"/>
            <a:ext cx="39116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35" name="Connecteur droit avec flèche 34"/>
          <p:cNvCxnSpPr/>
          <p:nvPr/>
        </p:nvCxnSpPr>
        <p:spPr bwMode="auto">
          <a:xfrm>
            <a:off x="2260600" y="2324100"/>
            <a:ext cx="39116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36" name="Connecteur droit avec flèche 35"/>
          <p:cNvCxnSpPr/>
          <p:nvPr/>
        </p:nvCxnSpPr>
        <p:spPr bwMode="auto">
          <a:xfrm>
            <a:off x="2082800" y="2921000"/>
            <a:ext cx="39116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err="1" smtClean="0"/>
              <a:t>Models</a:t>
            </a:r>
            <a:r>
              <a:rPr lang="fr-FR" sz="2000" dirty="0" smtClean="0"/>
              <a:t> the </a:t>
            </a:r>
            <a:r>
              <a:rPr lang="fr-FR" sz="2000" dirty="0" err="1" smtClean="0"/>
              <a:t>application’s</a:t>
            </a:r>
            <a:r>
              <a:rPr lang="fr-FR" sz="2000" dirty="0" smtClean="0"/>
              <a:t> </a:t>
            </a:r>
            <a:r>
              <a:rPr lang="fr-FR" sz="2000" dirty="0" err="1" smtClean="0"/>
              <a:t>criticality</a:t>
            </a:r>
            <a:r>
              <a:rPr lang="fr-FR" sz="2000" dirty="0" smtClean="0"/>
              <a:t> as </a:t>
            </a:r>
            <a:r>
              <a:rPr lang="fr-FR" sz="2000" dirty="0" err="1" smtClean="0"/>
              <a:t>bezier</a:t>
            </a:r>
            <a:r>
              <a:rPr lang="fr-FR" sz="2000" dirty="0" smtClean="0"/>
              <a:t> </a:t>
            </a:r>
            <a:r>
              <a:rPr lang="fr-FR" sz="2000" dirty="0" err="1" smtClean="0"/>
              <a:t>curves</a:t>
            </a:r>
            <a:r>
              <a:rPr lang="fr-FR" sz="2000" dirty="0" smtClean="0"/>
              <a:t> and </a:t>
            </a:r>
            <a:r>
              <a:rPr lang="fr-FR" sz="2000" dirty="0" err="1" smtClean="0"/>
              <a:t>schedules</a:t>
            </a:r>
            <a:r>
              <a:rPr lang="fr-FR" sz="2000" dirty="0" smtClean="0"/>
              <a:t> the </a:t>
            </a:r>
            <a:r>
              <a:rPr lang="fr-FR" sz="2000" dirty="0" err="1" smtClean="0"/>
              <a:t>video</a:t>
            </a:r>
            <a:r>
              <a:rPr lang="fr-FR" sz="2000" dirty="0" smtClean="0"/>
              <a:t> </a:t>
            </a:r>
            <a:r>
              <a:rPr lang="fr-FR" sz="2000" dirty="0" err="1" smtClean="0"/>
              <a:t>node</a:t>
            </a:r>
            <a:r>
              <a:rPr lang="fr-FR" sz="2000" dirty="0" smtClean="0"/>
              <a:t> capture </a:t>
            </a:r>
            <a:r>
              <a:rPr lang="fr-FR" sz="2000" dirty="0" smtClean="0"/>
              <a:t>rate </a:t>
            </a:r>
            <a:r>
              <a:rPr lang="fr-FR" sz="2000" dirty="0" err="1" smtClean="0"/>
              <a:t>according</a:t>
            </a:r>
            <a:r>
              <a:rPr lang="fr-FR" sz="2000" dirty="0" smtClean="0"/>
              <a:t> to the </a:t>
            </a:r>
            <a:r>
              <a:rPr lang="fr-FR" sz="2000" dirty="0" err="1" smtClean="0"/>
              <a:t>redundancy</a:t>
            </a:r>
            <a:r>
              <a:rPr lang="fr-FR" sz="2000" dirty="0" smtClean="0"/>
              <a:t> </a:t>
            </a:r>
            <a:r>
              <a:rPr lang="fr-FR" sz="2000" dirty="0" err="1" smtClean="0"/>
              <a:t>level</a:t>
            </a:r>
            <a:endParaRPr lang="fr-FR" sz="2000" dirty="0" smtClean="0"/>
          </a:p>
          <a:p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  <a:r>
              <a:rPr lang="fr-FR" sz="2000" dirty="0" err="1" smtClean="0"/>
              <a:t>this</a:t>
            </a:r>
            <a:r>
              <a:rPr lang="fr-FR" sz="2000" dirty="0" smtClean="0"/>
              <a:t> model, a </a:t>
            </a:r>
            <a:r>
              <a:rPr lang="fr-FR" sz="2000" dirty="0" err="1" smtClean="0"/>
              <a:t>risk-</a:t>
            </a:r>
            <a:r>
              <a:rPr lang="fr-FR" sz="2000" dirty="0" err="1" smtClean="0"/>
              <a:t>based</a:t>
            </a:r>
            <a:r>
              <a:rPr lang="fr-FR" sz="2000" dirty="0" smtClean="0"/>
              <a:t> </a:t>
            </a:r>
            <a:r>
              <a:rPr lang="fr-FR" sz="2000" dirty="0" err="1" smtClean="0"/>
              <a:t>scheduling</a:t>
            </a:r>
            <a:r>
              <a:rPr lang="fr-FR" sz="2000" dirty="0" smtClean="0"/>
              <a:t> </a:t>
            </a:r>
            <a:r>
              <a:rPr lang="fr-FR" sz="2000" dirty="0" err="1" smtClean="0"/>
              <a:t>can</a:t>
            </a:r>
            <a:r>
              <a:rPr lang="fr-FR" sz="2000" dirty="0" smtClean="0"/>
              <a:t> </a:t>
            </a:r>
            <a:r>
              <a:rPr lang="fr-FR" sz="2000" dirty="0" err="1" smtClean="0"/>
              <a:t>increase</a:t>
            </a:r>
            <a:r>
              <a:rPr lang="fr-FR" sz="2000" dirty="0" smtClean="0"/>
              <a:t> the network </a:t>
            </a:r>
            <a:r>
              <a:rPr lang="fr-FR" sz="2000" dirty="0" err="1" smtClean="0"/>
              <a:t>lifetime</a:t>
            </a:r>
            <a:r>
              <a:rPr lang="fr-FR" sz="2000" dirty="0" smtClean="0"/>
              <a:t> </a:t>
            </a:r>
            <a:r>
              <a:rPr lang="fr-FR" sz="2000" dirty="0" err="1" smtClean="0"/>
              <a:t>while</a:t>
            </a:r>
            <a:r>
              <a:rPr lang="fr-FR" sz="2000" dirty="0" smtClean="0"/>
              <a:t> </a:t>
            </a:r>
            <a:r>
              <a:rPr lang="fr-FR" sz="2000" dirty="0" err="1" smtClean="0"/>
              <a:t>maintaining</a:t>
            </a:r>
            <a:r>
              <a:rPr lang="fr-FR" sz="2000" dirty="0" smtClean="0"/>
              <a:t> a </a:t>
            </a:r>
            <a:r>
              <a:rPr lang="fr-FR" sz="2000" dirty="0" err="1" smtClean="0"/>
              <a:t>high</a:t>
            </a:r>
            <a:r>
              <a:rPr lang="fr-FR" sz="2000" dirty="0" smtClean="0"/>
              <a:t> </a:t>
            </a:r>
            <a:r>
              <a:rPr lang="fr-FR" sz="2000" dirty="0" err="1" smtClean="0"/>
              <a:t>level</a:t>
            </a:r>
            <a:r>
              <a:rPr lang="fr-FR" sz="2000" dirty="0" smtClean="0"/>
              <a:t> of service (</a:t>
            </a:r>
            <a:r>
              <a:rPr lang="fr-FR" sz="2000" dirty="0" err="1" smtClean="0"/>
              <a:t>mean</a:t>
            </a:r>
            <a:r>
              <a:rPr lang="fr-FR" sz="2000" dirty="0" smtClean="0"/>
              <a:t> </a:t>
            </a:r>
            <a:r>
              <a:rPr lang="fr-FR" sz="2000" dirty="0" err="1" smtClean="0"/>
              <a:t>stealth</a:t>
            </a:r>
            <a:r>
              <a:rPr lang="fr-FR" sz="2000" dirty="0" smtClean="0"/>
              <a:t> time)</a:t>
            </a:r>
            <a:r>
              <a:rPr lang="fr-FR" sz="2000" dirty="0" smtClean="0"/>
              <a:t> </a:t>
            </a:r>
          </a:p>
          <a:p>
            <a:r>
              <a:rPr lang="fr-FR" sz="2000" dirty="0" err="1" smtClean="0"/>
              <a:t>Reinforcement</a:t>
            </a:r>
            <a:r>
              <a:rPr lang="fr-FR" sz="2000" dirty="0" smtClean="0"/>
              <a:t> </a:t>
            </a:r>
            <a:r>
              <a:rPr lang="fr-FR" sz="2000" dirty="0" err="1" smtClean="0"/>
              <a:t>behavior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beneficial</a:t>
            </a:r>
            <a:r>
              <a:rPr lang="fr-FR" sz="2000" dirty="0" smtClean="0"/>
              <a:t> and </a:t>
            </a:r>
            <a:r>
              <a:rPr lang="fr-FR" sz="2000" dirty="0" err="1" smtClean="0"/>
              <a:t>it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better</a:t>
            </a:r>
            <a:r>
              <a:rPr lang="fr-FR" sz="2000" dirty="0" smtClean="0"/>
              <a:t> to </a:t>
            </a:r>
            <a:r>
              <a:rPr lang="fr-FR" sz="2000" dirty="0" err="1" smtClean="0"/>
              <a:t>keep</a:t>
            </a:r>
            <a:r>
              <a:rPr lang="fr-FR" sz="2000" dirty="0" smtClean="0"/>
              <a:t> the </a:t>
            </a:r>
            <a:r>
              <a:rPr lang="fr-FR" sz="2000" dirty="0" err="1" smtClean="0"/>
              <a:t>alert</a:t>
            </a:r>
            <a:r>
              <a:rPr lang="fr-FR" sz="2000" dirty="0" smtClean="0"/>
              <a:t> </a:t>
            </a:r>
            <a:r>
              <a:rPr lang="fr-FR" sz="2000" dirty="0" err="1" smtClean="0"/>
              <a:t>period</a:t>
            </a:r>
            <a:r>
              <a:rPr lang="fr-FR" sz="2000" dirty="0" smtClean="0"/>
              <a:t> </a:t>
            </a:r>
            <a:r>
              <a:rPr lang="fr-FR" sz="2000" dirty="0" err="1" smtClean="0"/>
              <a:t>low</a:t>
            </a:r>
            <a:r>
              <a:rPr lang="fr-FR" sz="2000" dirty="0" smtClean="0"/>
              <a:t> &lt;=20s for instance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5298" name="Picture 2"/>
          <p:cNvPicPr>
            <a:picLocks noChangeAspect="1" noChangeArrowheads="1"/>
          </p:cNvPicPr>
          <p:nvPr/>
        </p:nvPicPr>
        <p:blipFill>
          <a:blip r:embed="rId3"/>
          <a:srcRect b="8252"/>
          <a:stretch>
            <a:fillRect/>
          </a:stretch>
        </p:blipFill>
        <p:spPr bwMode="auto">
          <a:xfrm>
            <a:off x="4022725" y="1473200"/>
            <a:ext cx="48545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52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Surveillance scenario (1)</a:t>
            </a:r>
          </a:p>
        </p:txBody>
      </p:sp>
      <p:sp>
        <p:nvSpPr>
          <p:cNvPr id="695300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3175000" cy="4572000"/>
          </a:xfrm>
        </p:spPr>
        <p:txBody>
          <a:bodyPr/>
          <a:lstStyle/>
          <a:p>
            <a:r>
              <a:rPr lang="fr-FR" sz="1400" dirty="0" err="1"/>
              <a:t>Randomly</a:t>
            </a:r>
            <a:r>
              <a:rPr lang="fr-FR" sz="1400" dirty="0"/>
              <a:t> </a:t>
            </a:r>
            <a:r>
              <a:rPr lang="fr-FR" sz="1400" dirty="0" err="1"/>
              <a:t>deployed</a:t>
            </a:r>
            <a:r>
              <a:rPr lang="fr-FR" sz="1400" dirty="0"/>
              <a:t> </a:t>
            </a:r>
            <a:r>
              <a:rPr lang="fr-FR" sz="1400" dirty="0" err="1"/>
              <a:t>video</a:t>
            </a:r>
            <a:r>
              <a:rPr lang="fr-FR" sz="1400" dirty="0"/>
              <a:t> </a:t>
            </a:r>
            <a:r>
              <a:rPr lang="fr-FR" sz="1400" dirty="0" err="1"/>
              <a:t>sensors</a:t>
            </a:r>
            <a:endParaRPr lang="fr-FR" sz="1400" dirty="0"/>
          </a:p>
          <a:p>
            <a:r>
              <a:rPr lang="fr-FR" sz="1400" dirty="0"/>
              <a:t>Not </a:t>
            </a:r>
            <a:r>
              <a:rPr lang="fr-FR" sz="1400" dirty="0" err="1"/>
              <a:t>only</a:t>
            </a:r>
            <a:r>
              <a:rPr lang="fr-FR" sz="1400" dirty="0"/>
              <a:t> </a:t>
            </a:r>
            <a:r>
              <a:rPr lang="fr-FR" sz="1400" dirty="0" err="1"/>
              <a:t>barrier</a:t>
            </a:r>
            <a:r>
              <a:rPr lang="fr-FR" sz="1400" dirty="0"/>
              <a:t> </a:t>
            </a:r>
            <a:r>
              <a:rPr lang="fr-FR" sz="1400" dirty="0" err="1"/>
              <a:t>coverage</a:t>
            </a:r>
            <a:r>
              <a:rPr lang="fr-FR" sz="1400" dirty="0"/>
              <a:t> but </a:t>
            </a:r>
            <a:r>
              <a:rPr lang="fr-FR" sz="1400" dirty="0" err="1"/>
              <a:t>general</a:t>
            </a:r>
            <a:r>
              <a:rPr lang="fr-FR" sz="1400" dirty="0"/>
              <a:t> intrusion </a:t>
            </a:r>
            <a:r>
              <a:rPr lang="fr-FR" sz="1400" dirty="0" err="1"/>
              <a:t>detection</a:t>
            </a:r>
            <a:endParaRPr lang="fr-FR" sz="1400" dirty="0"/>
          </a:p>
          <a:p>
            <a:r>
              <a:rPr lang="fr-FR" sz="1400" dirty="0"/>
              <a:t>Most of the time, network in </a:t>
            </a:r>
            <a:r>
              <a:rPr lang="fr-FR" sz="1400" dirty="0" err="1"/>
              <a:t>so-called</a:t>
            </a:r>
            <a:r>
              <a:rPr lang="fr-FR" sz="1400" dirty="0"/>
              <a:t> </a:t>
            </a:r>
            <a:r>
              <a:rPr lang="fr-FR" sz="1400" i="1" dirty="0" err="1"/>
              <a:t>hibernate</a:t>
            </a:r>
            <a:r>
              <a:rPr lang="fr-FR" sz="1400" i="1" dirty="0"/>
              <a:t> mode</a:t>
            </a:r>
            <a:endParaRPr lang="fr-FR" sz="1400" dirty="0"/>
          </a:p>
          <a:p>
            <a:r>
              <a:rPr lang="fr-FR" sz="1400" dirty="0"/>
              <a:t>Most of active </a:t>
            </a:r>
            <a:r>
              <a:rPr lang="fr-FR" sz="1400" dirty="0" err="1"/>
              <a:t>sensor</a:t>
            </a:r>
            <a:r>
              <a:rPr lang="fr-FR" sz="1400" dirty="0"/>
              <a:t> </a:t>
            </a:r>
            <a:r>
              <a:rPr lang="fr-FR" sz="1400" dirty="0" err="1"/>
              <a:t>nodes</a:t>
            </a:r>
            <a:r>
              <a:rPr lang="fr-FR" sz="1400" dirty="0"/>
              <a:t> in </a:t>
            </a:r>
            <a:r>
              <a:rPr lang="fr-FR" sz="1400" i="1" dirty="0" err="1"/>
              <a:t>idle</a:t>
            </a:r>
            <a:r>
              <a:rPr lang="fr-FR" sz="1400" i="1" dirty="0"/>
              <a:t> mode</a:t>
            </a:r>
            <a:r>
              <a:rPr lang="fr-FR" sz="1400" dirty="0"/>
              <a:t> </a:t>
            </a:r>
            <a:r>
              <a:rPr lang="fr-FR" sz="1400" dirty="0" err="1"/>
              <a:t>with</a:t>
            </a:r>
            <a:r>
              <a:rPr lang="fr-FR" sz="1400" dirty="0"/>
              <a:t> </a:t>
            </a:r>
            <a:r>
              <a:rPr lang="fr-FR" sz="1400" dirty="0" err="1"/>
              <a:t>low</a:t>
            </a:r>
            <a:r>
              <a:rPr lang="fr-FR" sz="1400" dirty="0"/>
              <a:t> capture speed </a:t>
            </a:r>
          </a:p>
          <a:p>
            <a:r>
              <a:rPr lang="fr-FR" sz="1400" dirty="0" err="1"/>
              <a:t>Sentry</a:t>
            </a:r>
            <a:r>
              <a:rPr lang="fr-FR" sz="1400" dirty="0"/>
              <a:t> </a:t>
            </a:r>
            <a:r>
              <a:rPr lang="fr-FR" sz="1400" dirty="0" err="1"/>
              <a:t>nodes</a:t>
            </a:r>
            <a:r>
              <a:rPr lang="fr-FR" sz="1400" dirty="0"/>
              <a:t> </a:t>
            </a:r>
            <a:r>
              <a:rPr lang="fr-FR" sz="1400" dirty="0" err="1"/>
              <a:t>with</a:t>
            </a:r>
            <a:r>
              <a:rPr lang="fr-FR" sz="1400" dirty="0"/>
              <a:t> </a:t>
            </a:r>
            <a:r>
              <a:rPr lang="fr-FR" sz="1400" dirty="0" err="1"/>
              <a:t>higher</a:t>
            </a:r>
            <a:r>
              <a:rPr lang="fr-FR" sz="1400" dirty="0"/>
              <a:t> capture speed to </a:t>
            </a:r>
            <a:r>
              <a:rPr lang="fr-FR" sz="1400" dirty="0" err="1"/>
              <a:t>quickly</a:t>
            </a:r>
            <a:r>
              <a:rPr lang="fr-FR" sz="1400" dirty="0"/>
              <a:t> </a:t>
            </a:r>
            <a:r>
              <a:rPr lang="fr-FR" sz="1400" dirty="0" err="1"/>
              <a:t>detect</a:t>
            </a:r>
            <a:r>
              <a:rPr lang="fr-FR" sz="1400" dirty="0"/>
              <a:t> intrusions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Surveillance scenario (2)</a:t>
            </a:r>
          </a:p>
        </p:txBody>
      </p:sp>
      <p:sp>
        <p:nvSpPr>
          <p:cNvPr id="697347" name="Rectangle 1027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31750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1600" dirty="0" err="1"/>
              <a:t>Nodes</a:t>
            </a:r>
            <a:r>
              <a:rPr lang="fr-FR" sz="1600" dirty="0"/>
              <a:t> </a:t>
            </a:r>
            <a:r>
              <a:rPr lang="fr-FR" sz="1600" dirty="0" err="1"/>
              <a:t>detecting</a:t>
            </a:r>
            <a:r>
              <a:rPr lang="fr-FR" sz="1600" dirty="0"/>
              <a:t> intrusion must </a:t>
            </a:r>
            <a:r>
              <a:rPr lang="fr-FR" sz="1600" dirty="0" err="1"/>
              <a:t>alert</a:t>
            </a:r>
            <a:r>
              <a:rPr lang="fr-FR" sz="1600" dirty="0"/>
              <a:t> the </a:t>
            </a:r>
            <a:r>
              <a:rPr lang="fr-FR" sz="1600" dirty="0" err="1"/>
              <a:t>rest</a:t>
            </a:r>
            <a:r>
              <a:rPr lang="fr-FR" sz="1600" dirty="0"/>
              <a:t> of the network</a:t>
            </a:r>
          </a:p>
          <a:p>
            <a:pPr>
              <a:lnSpc>
                <a:spcPct val="90000"/>
              </a:lnSpc>
            </a:pPr>
            <a:r>
              <a:rPr lang="fr-FR" sz="1600" dirty="0"/>
              <a:t>1-hop to </a:t>
            </a:r>
            <a:r>
              <a:rPr lang="fr-FR" sz="1600" dirty="0" err="1"/>
              <a:t>k-hop</a:t>
            </a:r>
            <a:r>
              <a:rPr lang="fr-FR" sz="1600" dirty="0"/>
              <a:t> </a:t>
            </a:r>
            <a:r>
              <a:rPr lang="fr-FR" sz="1600" dirty="0" err="1"/>
              <a:t>alert</a:t>
            </a:r>
            <a:endParaRPr lang="fr-FR" sz="1600" dirty="0"/>
          </a:p>
          <a:p>
            <a:pPr>
              <a:lnSpc>
                <a:spcPct val="90000"/>
              </a:lnSpc>
            </a:pPr>
            <a:r>
              <a:rPr lang="fr-FR" sz="1600" dirty="0"/>
              <a:t>Network in </a:t>
            </a:r>
            <a:r>
              <a:rPr lang="fr-FR" sz="1600" dirty="0" err="1"/>
              <a:t>so-called</a:t>
            </a:r>
            <a:r>
              <a:rPr lang="fr-FR" sz="1600" dirty="0"/>
              <a:t> </a:t>
            </a:r>
            <a:r>
              <a:rPr lang="fr-FR" sz="1600" i="1" dirty="0" err="1"/>
              <a:t>alerted</a:t>
            </a:r>
            <a:r>
              <a:rPr lang="fr-FR" sz="1600" i="1" dirty="0"/>
              <a:t> mode</a:t>
            </a:r>
            <a:endParaRPr lang="fr-FR" sz="1600" dirty="0"/>
          </a:p>
          <a:p>
            <a:pPr>
              <a:lnSpc>
                <a:spcPct val="90000"/>
              </a:lnSpc>
            </a:pPr>
            <a:r>
              <a:rPr lang="fr-FR" sz="1600" dirty="0"/>
              <a:t>Capture speed must </a:t>
            </a:r>
            <a:r>
              <a:rPr lang="fr-FR" sz="1600" dirty="0" err="1"/>
              <a:t>be</a:t>
            </a:r>
            <a:r>
              <a:rPr lang="fr-FR" sz="1600" dirty="0"/>
              <a:t> </a:t>
            </a:r>
            <a:r>
              <a:rPr lang="fr-FR" sz="1600" dirty="0" err="1"/>
              <a:t>increased</a:t>
            </a:r>
            <a:endParaRPr lang="fr-FR" sz="1600" dirty="0"/>
          </a:p>
          <a:p>
            <a:pPr>
              <a:lnSpc>
                <a:spcPct val="90000"/>
              </a:lnSpc>
            </a:pPr>
            <a:r>
              <a:rPr lang="fr-FR" sz="1600" dirty="0"/>
              <a:t>Ressources </a:t>
            </a:r>
            <a:r>
              <a:rPr lang="fr-FR" sz="1600" dirty="0" err="1"/>
              <a:t>should</a:t>
            </a:r>
            <a:r>
              <a:rPr lang="fr-FR" sz="1600" dirty="0"/>
              <a:t> </a:t>
            </a:r>
            <a:r>
              <a:rPr lang="fr-FR" sz="1600" dirty="0" err="1"/>
              <a:t>be</a:t>
            </a:r>
            <a:r>
              <a:rPr lang="fr-FR" sz="1600" dirty="0"/>
              <a:t> </a:t>
            </a:r>
            <a:r>
              <a:rPr lang="fr-FR" sz="1600" dirty="0" err="1"/>
              <a:t>focused</a:t>
            </a:r>
            <a:r>
              <a:rPr lang="fr-FR" sz="1600" dirty="0"/>
              <a:t> on </a:t>
            </a:r>
            <a:r>
              <a:rPr lang="fr-FR" sz="1600" dirty="0" err="1"/>
              <a:t>making</a:t>
            </a:r>
            <a:r>
              <a:rPr lang="fr-FR" sz="1600" dirty="0"/>
              <a:t> </a:t>
            </a:r>
            <a:r>
              <a:rPr lang="fr-FR" sz="1600" dirty="0" err="1"/>
              <a:t>tracking</a:t>
            </a:r>
            <a:r>
              <a:rPr lang="fr-FR" sz="1600" dirty="0"/>
              <a:t> of </a:t>
            </a:r>
            <a:r>
              <a:rPr lang="fr-FR" sz="1600" dirty="0" err="1"/>
              <a:t>intruders</a:t>
            </a:r>
            <a:r>
              <a:rPr lang="fr-FR" sz="1600" dirty="0"/>
              <a:t> </a:t>
            </a:r>
            <a:r>
              <a:rPr lang="fr-FR" sz="1600" dirty="0" err="1"/>
              <a:t>easier</a:t>
            </a:r>
            <a:endParaRPr lang="fr-FR" sz="1600" dirty="0"/>
          </a:p>
          <a:p>
            <a:pPr>
              <a:lnSpc>
                <a:spcPct val="90000"/>
              </a:lnSpc>
            </a:pPr>
            <a:endParaRPr lang="fr-FR" sz="1600" dirty="0"/>
          </a:p>
        </p:txBody>
      </p:sp>
      <p:pic>
        <p:nvPicPr>
          <p:cNvPr id="697348" name="Picture 1028"/>
          <p:cNvPicPr>
            <a:picLocks noChangeAspect="1" noChangeArrowheads="1"/>
          </p:cNvPicPr>
          <p:nvPr/>
        </p:nvPicPr>
        <p:blipFill>
          <a:blip r:embed="rId3"/>
          <a:srcRect b="8020"/>
          <a:stretch>
            <a:fillRect/>
          </a:stretch>
        </p:blipFill>
        <p:spPr bwMode="auto">
          <a:xfrm>
            <a:off x="4057650" y="1403350"/>
            <a:ext cx="4868863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Surveillance scenario (3)</a:t>
            </a:r>
          </a:p>
        </p:txBody>
      </p:sp>
      <p:sp>
        <p:nvSpPr>
          <p:cNvPr id="699395" name="Rectangle 1027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31750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1800" dirty="0"/>
              <a:t>Network </a:t>
            </a:r>
            <a:r>
              <a:rPr lang="fr-FR" sz="1800" dirty="0" err="1"/>
              <a:t>should</a:t>
            </a:r>
            <a:r>
              <a:rPr lang="fr-FR" sz="1800" dirty="0"/>
              <a:t> go back to </a:t>
            </a:r>
            <a:r>
              <a:rPr lang="fr-FR" sz="1800" i="1" dirty="0" err="1"/>
              <a:t>hibernate</a:t>
            </a:r>
            <a:r>
              <a:rPr lang="fr-FR" sz="1800" i="1" dirty="0"/>
              <a:t> mode</a:t>
            </a:r>
            <a:endParaRPr lang="fr-FR" sz="1800" dirty="0"/>
          </a:p>
          <a:p>
            <a:pPr>
              <a:lnSpc>
                <a:spcPct val="90000"/>
              </a:lnSpc>
            </a:pPr>
            <a:r>
              <a:rPr lang="fr-FR" sz="1800" dirty="0" err="1"/>
              <a:t>Nodes</a:t>
            </a:r>
            <a:r>
              <a:rPr lang="fr-FR" sz="1800" dirty="0"/>
              <a:t> on the intrusion </a:t>
            </a:r>
            <a:r>
              <a:rPr lang="fr-FR" sz="1800" dirty="0" err="1"/>
              <a:t>path</a:t>
            </a:r>
            <a:r>
              <a:rPr lang="fr-FR" sz="1800" dirty="0"/>
              <a:t> must </a:t>
            </a:r>
            <a:r>
              <a:rPr lang="fr-FR" sz="1800" dirty="0" err="1"/>
              <a:t>keep</a:t>
            </a:r>
            <a:r>
              <a:rPr lang="fr-FR" sz="1800" dirty="0"/>
              <a:t> a </a:t>
            </a:r>
            <a:r>
              <a:rPr lang="fr-FR" sz="1800" dirty="0" err="1"/>
              <a:t>high</a:t>
            </a:r>
            <a:r>
              <a:rPr lang="fr-FR" sz="1800" dirty="0"/>
              <a:t> capture speed</a:t>
            </a:r>
          </a:p>
          <a:p>
            <a:pPr>
              <a:lnSpc>
                <a:spcPct val="90000"/>
              </a:lnSpc>
            </a:pPr>
            <a:r>
              <a:rPr lang="fr-FR" sz="1800" dirty="0" err="1"/>
              <a:t>Sentry</a:t>
            </a:r>
            <a:r>
              <a:rPr lang="fr-FR" sz="1800" dirty="0"/>
              <a:t> </a:t>
            </a:r>
            <a:r>
              <a:rPr lang="fr-FR" sz="1800" dirty="0" err="1"/>
              <a:t>nodes</a:t>
            </a:r>
            <a:r>
              <a:rPr lang="fr-FR" sz="1800" dirty="0"/>
              <a:t> </a:t>
            </a:r>
            <a:r>
              <a:rPr lang="fr-FR" sz="1800" dirty="0" err="1"/>
              <a:t>with</a:t>
            </a:r>
            <a:r>
              <a:rPr lang="fr-FR" sz="1800" dirty="0"/>
              <a:t> </a:t>
            </a:r>
            <a:r>
              <a:rPr lang="fr-FR" sz="1800" dirty="0" err="1"/>
              <a:t>higher</a:t>
            </a:r>
            <a:r>
              <a:rPr lang="fr-FR" sz="1800" dirty="0"/>
              <a:t> capture speed to </a:t>
            </a:r>
            <a:r>
              <a:rPr lang="fr-FR" sz="1800" dirty="0" err="1"/>
              <a:t>quickly</a:t>
            </a:r>
            <a:r>
              <a:rPr lang="fr-FR" sz="1800" dirty="0"/>
              <a:t> </a:t>
            </a:r>
            <a:r>
              <a:rPr lang="fr-FR" sz="1800" dirty="0" err="1"/>
              <a:t>detect</a:t>
            </a:r>
            <a:r>
              <a:rPr lang="fr-FR" sz="1800" dirty="0"/>
              <a:t> intrusions</a:t>
            </a:r>
          </a:p>
          <a:p>
            <a:pPr>
              <a:lnSpc>
                <a:spcPct val="90000"/>
              </a:lnSpc>
            </a:pPr>
            <a:endParaRPr lang="fr-FR" sz="1800" dirty="0"/>
          </a:p>
        </p:txBody>
      </p:sp>
      <p:pic>
        <p:nvPicPr>
          <p:cNvPr id="699396" name="Picture 1028"/>
          <p:cNvPicPr>
            <a:picLocks noChangeAspect="1" noChangeArrowheads="1"/>
          </p:cNvPicPr>
          <p:nvPr/>
        </p:nvPicPr>
        <p:blipFill>
          <a:blip r:embed="rId3"/>
          <a:srcRect b="7416"/>
          <a:stretch>
            <a:fillRect/>
          </a:stretch>
        </p:blipFill>
        <p:spPr bwMode="auto">
          <a:xfrm>
            <a:off x="3962400" y="1143000"/>
            <a:ext cx="4927600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Text Box 2"/>
          <p:cNvSpPr txBox="1">
            <a:spLocks noChangeArrowheads="1"/>
          </p:cNvSpPr>
          <p:nvPr/>
        </p:nvSpPr>
        <p:spPr bwMode="auto">
          <a:xfrm>
            <a:off x="2016125" y="2071688"/>
            <a:ext cx="18208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600" dirty="0">
                <a:latin typeface="BlairMdITC TT-Medium"/>
                <a:cs typeface="BlairMdITC TT-Medium"/>
              </a:rPr>
              <a:t>Real </a:t>
            </a:r>
            <a:r>
              <a:rPr lang="fr-FR" sz="1600" dirty="0" err="1">
                <a:latin typeface="BlairMdITC TT-Medium"/>
                <a:cs typeface="BlairMdITC TT-Medium"/>
              </a:rPr>
              <a:t>scene</a:t>
            </a:r>
            <a:endParaRPr lang="fr-FR" sz="1600" dirty="0">
              <a:latin typeface="BlairMdITC TT-Medium"/>
              <a:cs typeface="BlairMdITC TT-Medium"/>
            </a:endParaRP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Don’t miss important events!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58775" y="2536825"/>
            <a:ext cx="5661025" cy="3149600"/>
            <a:chOff x="1170" y="2160"/>
            <a:chExt cx="3566" cy="1984"/>
          </a:xfrm>
        </p:grpSpPr>
        <p:pic>
          <p:nvPicPr>
            <p:cNvPr id="825350" name="Picture 6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 r="12042"/>
                <a:stretch>
                  <a:fillRect/>
                </a:stretch>
              </p:blipFill>
            </mc:Choice>
            <mc:Fallback>
              <p:blipFill>
                <a:blip r:embed="rId4"/>
                <a:srcRect r="12042"/>
                <a:stretch>
                  <a:fillRect/>
                </a:stretch>
              </p:blipFill>
            </mc:Fallback>
          </mc:AlternateContent>
          <p:spPr bwMode="auto">
            <a:xfrm>
              <a:off x="2280" y="2160"/>
              <a:ext cx="1344" cy="1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25351" name="Picture 7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rcRect l="29356" r="28978"/>
                <a:stretch>
                  <a:fillRect/>
                </a:stretch>
              </p:blipFill>
            </mc:Choice>
            <mc:Fallback>
              <p:blipFill>
                <a:blip r:embed="rId6"/>
                <a:srcRect l="29356" r="28978"/>
                <a:stretch>
                  <a:fillRect/>
                </a:stretch>
              </p:blipFill>
            </mc:Fallback>
          </mc:AlternateContent>
          <p:spPr bwMode="auto">
            <a:xfrm>
              <a:off x="1170" y="2160"/>
              <a:ext cx="1102" cy="1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25352" name="Picture 8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rcRect l="29356" r="28978"/>
                <a:stretch>
                  <a:fillRect/>
                </a:stretch>
              </p:blipFill>
            </mc:Choice>
            <mc:Fallback>
              <p:blipFill>
                <a:blip r:embed="rId6"/>
                <a:srcRect l="29356" r="28978"/>
                <a:stretch>
                  <a:fillRect/>
                </a:stretch>
              </p:blipFill>
            </mc:Fallback>
          </mc:AlternateContent>
          <p:spPr bwMode="auto">
            <a:xfrm>
              <a:off x="3634" y="2160"/>
              <a:ext cx="1102" cy="1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25353" name="Rectangle 9"/>
          <p:cNvSpPr>
            <a:spLocks noChangeArrowheads="1"/>
          </p:cNvSpPr>
          <p:nvPr/>
        </p:nvSpPr>
        <p:spPr bwMode="auto">
          <a:xfrm>
            <a:off x="2095500" y="2028825"/>
            <a:ext cx="2197100" cy="3708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fr-FR" sz="2000">
              <a:latin typeface="Times" charset="0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075363" y="3260725"/>
            <a:ext cx="2852737" cy="1489075"/>
            <a:chOff x="4051" y="2616"/>
            <a:chExt cx="1589" cy="1136"/>
          </a:xfrm>
        </p:grpSpPr>
        <p:sp>
          <p:nvSpPr>
            <p:cNvPr id="825355" name="AutoShape 11"/>
            <p:cNvSpPr>
              <a:spLocks noChangeArrowheads="1"/>
            </p:cNvSpPr>
            <p:nvPr/>
          </p:nvSpPr>
          <p:spPr bwMode="auto">
            <a:xfrm>
              <a:off x="4051" y="2616"/>
              <a:ext cx="1589" cy="113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B5CDE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fr-FR" sz="2400">
                <a:latin typeface="Comic Sans MS" charset="0"/>
              </a:endParaRPr>
            </a:p>
          </p:txBody>
        </p:sp>
        <p:sp>
          <p:nvSpPr>
            <p:cNvPr id="825356" name="Rectangle 12"/>
            <p:cNvSpPr>
              <a:spLocks noChangeArrowheads="1"/>
            </p:cNvSpPr>
            <p:nvPr/>
          </p:nvSpPr>
          <p:spPr bwMode="auto">
            <a:xfrm>
              <a:off x="4142" y="2762"/>
              <a:ext cx="1431" cy="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FR" sz="1600" dirty="0" err="1">
                  <a:solidFill>
                    <a:schemeClr val="tx2"/>
                  </a:solidFill>
                  <a:latin typeface="BlairMdITC TT-Medium"/>
                  <a:cs typeface="BlairMdITC TT-Medium"/>
                </a:rPr>
                <a:t>Whole</a:t>
              </a:r>
              <a:r>
                <a:rPr lang="fr-FR" sz="1600" dirty="0">
                  <a:solidFill>
                    <a:schemeClr val="tx2"/>
                  </a:solidFill>
                  <a:latin typeface="BlairMdITC TT-Medium"/>
                  <a:cs typeface="BlairMdITC TT-Medium"/>
                </a:rPr>
                <a:t> </a:t>
              </a:r>
              <a:r>
                <a:rPr lang="fr-FR" sz="1600" dirty="0" err="1">
                  <a:solidFill>
                    <a:schemeClr val="tx2"/>
                  </a:solidFill>
                  <a:latin typeface="BlairMdITC TT-Medium"/>
                  <a:cs typeface="BlairMdITC TT-Medium"/>
                </a:rPr>
                <a:t>understanding</a:t>
              </a:r>
              <a:r>
                <a:rPr lang="fr-FR" sz="1600" dirty="0">
                  <a:solidFill>
                    <a:schemeClr val="tx2"/>
                  </a:solidFill>
                  <a:latin typeface="BlairMdITC TT-Medium"/>
                  <a:cs typeface="BlairMdITC TT-Medium"/>
                </a:rPr>
                <a:t> of the </a:t>
              </a:r>
              <a:r>
                <a:rPr lang="fr-FR" sz="1600" dirty="0" err="1">
                  <a:solidFill>
                    <a:schemeClr val="tx2"/>
                  </a:solidFill>
                  <a:latin typeface="BlairMdITC TT-Medium"/>
                  <a:cs typeface="BlairMdITC TT-Medium"/>
                </a:rPr>
                <a:t>scene</a:t>
              </a:r>
              <a:r>
                <a:rPr lang="fr-FR" sz="1600" dirty="0">
                  <a:solidFill>
                    <a:schemeClr val="tx2"/>
                  </a:solidFill>
                  <a:latin typeface="BlairMdITC TT-Medium"/>
                  <a:cs typeface="BlairMdITC TT-Medium"/>
                </a:rPr>
                <a:t> </a:t>
              </a:r>
              <a:r>
                <a:rPr lang="fr-FR" sz="1600" dirty="0" err="1">
                  <a:solidFill>
                    <a:schemeClr val="tx2"/>
                  </a:solidFill>
                  <a:latin typeface="BlairMdITC TT-Medium"/>
                  <a:cs typeface="BlairMdITC TT-Medium"/>
                </a:rPr>
                <a:t>is</a:t>
              </a:r>
              <a:r>
                <a:rPr lang="fr-FR" sz="1600" dirty="0">
                  <a:solidFill>
                    <a:schemeClr val="tx2"/>
                  </a:solidFill>
                  <a:latin typeface="BlairMdITC TT-Medium"/>
                  <a:cs typeface="BlairMdITC TT-Medium"/>
                </a:rPr>
                <a:t> </a:t>
              </a:r>
              <a:r>
                <a:rPr lang="fr-FR" sz="1600" dirty="0" err="1">
                  <a:solidFill>
                    <a:schemeClr val="tx2"/>
                  </a:solidFill>
                  <a:latin typeface="BlairMdITC TT-Medium"/>
                  <a:cs typeface="BlairMdITC TT-Medium"/>
                </a:rPr>
                <a:t>wrong</a:t>
              </a:r>
              <a:r>
                <a:rPr lang="fr-FR" sz="1600" dirty="0">
                  <a:solidFill>
                    <a:schemeClr val="tx2"/>
                  </a:solidFill>
                  <a:latin typeface="BlairMdITC TT-Medium"/>
                  <a:cs typeface="BlairMdITC TT-Medium"/>
                </a:rPr>
                <a:t>!!!</a:t>
              </a:r>
            </a:p>
          </p:txBody>
        </p:sp>
      </p:grpSp>
      <p:sp>
        <p:nvSpPr>
          <p:cNvPr id="825357" name="Text Box 13"/>
          <p:cNvSpPr txBox="1">
            <a:spLocks noChangeArrowheads="1"/>
          </p:cNvSpPr>
          <p:nvPr/>
        </p:nvSpPr>
        <p:spPr bwMode="auto">
          <a:xfrm>
            <a:off x="2038350" y="5818188"/>
            <a:ext cx="2717257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600" dirty="0" err="1">
                <a:latin typeface="BlairMdITC TT-Medium"/>
                <a:cs typeface="BlairMdITC TT-Medium"/>
              </a:rPr>
              <a:t>What</a:t>
            </a:r>
            <a:r>
              <a:rPr lang="fr-FR" sz="1600" dirty="0">
                <a:latin typeface="BlairMdITC TT-Medium"/>
                <a:cs typeface="BlairMdITC TT-Medium"/>
              </a:rPr>
              <a:t> </a:t>
            </a:r>
            <a:r>
              <a:rPr lang="fr-FR" sz="1600" dirty="0" err="1">
                <a:latin typeface="BlairMdITC TT-Medium"/>
                <a:cs typeface="BlairMdITC TT-Medium"/>
              </a:rPr>
              <a:t>is</a:t>
            </a:r>
            <a:r>
              <a:rPr lang="fr-FR" sz="1600" dirty="0">
                <a:latin typeface="BlairMdITC TT-Medium"/>
                <a:cs typeface="BlairMdITC TT-Medium"/>
              </a:rPr>
              <a:t> </a:t>
            </a:r>
            <a:r>
              <a:rPr lang="fr-FR" sz="1600" dirty="0" err="1">
                <a:latin typeface="BlairMdITC TT-Medium"/>
                <a:cs typeface="BlairMdITC TT-Medium"/>
              </a:rPr>
              <a:t>captured</a:t>
            </a:r>
            <a:endParaRPr lang="fr-FR" sz="1600" dirty="0">
              <a:latin typeface="BlairMdITC TT-Medium"/>
              <a:cs typeface="BlairMdITC TT-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346" grpId="0" build="p" autoUpdateAnimBg="0"/>
      <p:bldP spid="825353" grpId="0" animBg="1" autoUpdateAnimBg="0"/>
      <p:bldP spid="82535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How to meet surveillance app’s criticality</a:t>
            </a:r>
          </a:p>
        </p:txBody>
      </p:sp>
      <p:sp>
        <p:nvSpPr>
          <p:cNvPr id="7034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Capture speed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a « </a:t>
            </a:r>
            <a:r>
              <a:rPr lang="fr-FR" dirty="0" err="1"/>
              <a:t>quality</a:t>
            </a:r>
            <a:r>
              <a:rPr lang="fr-FR" dirty="0"/>
              <a:t> » </a:t>
            </a:r>
            <a:r>
              <a:rPr lang="fr-FR" dirty="0" err="1"/>
              <a:t>parameter</a:t>
            </a:r>
            <a:endParaRPr lang="fr-FR" dirty="0"/>
          </a:p>
          <a:p>
            <a:r>
              <a:rPr lang="fr-FR" dirty="0"/>
              <a:t>Capture speed for </a:t>
            </a:r>
            <a:r>
              <a:rPr lang="fr-FR" dirty="0" err="1"/>
              <a:t>node</a:t>
            </a:r>
            <a:r>
              <a:rPr lang="fr-FR" dirty="0"/>
              <a:t> v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depend</a:t>
            </a:r>
            <a:r>
              <a:rPr lang="fr-FR" dirty="0"/>
              <a:t> on the </a:t>
            </a:r>
            <a:r>
              <a:rPr lang="fr-FR" dirty="0" err="1"/>
              <a:t>app’s</a:t>
            </a:r>
            <a:r>
              <a:rPr lang="fr-FR" dirty="0"/>
              <a:t> </a:t>
            </a:r>
            <a:r>
              <a:rPr lang="fr-FR" dirty="0" err="1"/>
              <a:t>criticality</a:t>
            </a:r>
            <a:r>
              <a:rPr lang="fr-FR" dirty="0"/>
              <a:t> and on the </a:t>
            </a:r>
            <a:r>
              <a:rPr lang="fr-FR" dirty="0" err="1"/>
              <a:t>level</a:t>
            </a:r>
            <a:r>
              <a:rPr lang="fr-FR" dirty="0"/>
              <a:t> of </a:t>
            </a:r>
            <a:r>
              <a:rPr lang="fr-FR" dirty="0" err="1"/>
              <a:t>redundancy</a:t>
            </a:r>
            <a:r>
              <a:rPr lang="fr-FR" dirty="0"/>
              <a:t> for </a:t>
            </a:r>
            <a:r>
              <a:rPr lang="fr-FR" dirty="0" err="1"/>
              <a:t>node</a:t>
            </a:r>
            <a:r>
              <a:rPr lang="fr-FR" dirty="0"/>
              <a:t> v</a:t>
            </a:r>
            <a:endParaRPr lang="fr-FR" dirty="0" smtClean="0"/>
          </a:p>
          <a:p>
            <a:r>
              <a:rPr lang="fr-FR" dirty="0" smtClean="0"/>
              <a:t>Note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capturing</a:t>
            </a:r>
            <a:r>
              <a:rPr lang="fr-FR" dirty="0" smtClean="0"/>
              <a:t> an image </a:t>
            </a:r>
            <a:r>
              <a:rPr lang="fr-FR" dirty="0" err="1" smtClean="0"/>
              <a:t>does</a:t>
            </a:r>
            <a:r>
              <a:rPr lang="fr-FR" dirty="0" smtClean="0"/>
              <a:t> not </a:t>
            </a:r>
            <a:r>
              <a:rPr lang="fr-FR" dirty="0" err="1" smtClean="0"/>
              <a:t>mean</a:t>
            </a:r>
            <a:r>
              <a:rPr lang="fr-FR" dirty="0" smtClean="0"/>
              <a:t> </a:t>
            </a:r>
            <a:r>
              <a:rPr lang="fr-FR" dirty="0" err="1" smtClean="0"/>
              <a:t>transmitting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endParaRPr lang="fr-FR" dirty="0" smtClean="0"/>
          </a:p>
          <a:p>
            <a:r>
              <a:rPr lang="fr-FR" dirty="0" err="1" smtClean="0"/>
              <a:t>V’s</a:t>
            </a:r>
            <a:r>
              <a:rPr lang="fr-FR" dirty="0" smtClean="0"/>
              <a:t> </a:t>
            </a:r>
            <a:r>
              <a:rPr lang="fr-FR" dirty="0"/>
              <a:t>capture speed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increase</a:t>
            </a:r>
            <a:r>
              <a:rPr lang="fr-FR" dirty="0"/>
              <a:t> </a:t>
            </a:r>
            <a:r>
              <a:rPr lang="fr-FR" dirty="0" err="1"/>
              <a:t>when</a:t>
            </a:r>
            <a:r>
              <a:rPr lang="fr-FR" dirty="0"/>
              <a:t> as V has more </a:t>
            </a:r>
            <a:r>
              <a:rPr lang="fr-FR" dirty="0" err="1"/>
              <a:t>nodes</a:t>
            </a:r>
            <a:r>
              <a:rPr lang="fr-FR" dirty="0"/>
              <a:t> </a:t>
            </a:r>
            <a:r>
              <a:rPr lang="fr-FR" dirty="0" err="1"/>
              <a:t>covering</a:t>
            </a:r>
            <a:r>
              <a:rPr lang="fr-FR" dirty="0"/>
              <a:t>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own</a:t>
            </a:r>
            <a:r>
              <a:rPr lang="fr-FR" dirty="0"/>
              <a:t> </a:t>
            </a:r>
            <a:r>
              <a:rPr lang="fr-FR" dirty="0" err="1"/>
              <a:t>FoV</a:t>
            </a:r>
            <a:r>
              <a:rPr lang="fr-FR" dirty="0"/>
              <a:t> - </a:t>
            </a:r>
            <a:r>
              <a:rPr lang="fr-FR" dirty="0" err="1" smtClean="0"/>
              <a:t>coverset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Redundancy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Node’s</a:t>
            </a:r>
            <a:r>
              <a:rPr lang="fr-FR" dirty="0" smtClean="0"/>
              <a:t> </a:t>
            </a:r>
            <a:r>
              <a:rPr lang="fr-FR" dirty="0" err="1" smtClean="0"/>
              <a:t>cover</a:t>
            </a:r>
            <a:r>
              <a:rPr lang="fr-FR" dirty="0" smtClean="0"/>
              <a:t> set</a:t>
            </a:r>
            <a:endParaRPr lang="fr-FR" dirty="0"/>
          </a:p>
        </p:txBody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/>
              <a:t>Each node v has a Field of View, FoV</a:t>
            </a:r>
            <a:r>
              <a:rPr lang="fr-FR" baseline="-25000" smtClean="0"/>
              <a:t>v</a:t>
            </a:r>
            <a:endParaRPr lang="fr-FR" smtClean="0"/>
          </a:p>
          <a:p>
            <a:r>
              <a:rPr lang="fr-FR" smtClean="0"/>
              <a:t>Co</a:t>
            </a:r>
            <a:r>
              <a:rPr lang="fr-FR" baseline="-25000" smtClean="0"/>
              <a:t>i</a:t>
            </a:r>
            <a:r>
              <a:rPr lang="fr-FR" smtClean="0"/>
              <a:t>(v) = set of nodes v’ such as </a:t>
            </a:r>
            <a:br>
              <a:rPr lang="fr-FR" smtClean="0"/>
            </a:br>
            <a:r>
              <a:rPr lang="fr-FR" sz="4000" smtClean="0">
                <a:sym typeface="Symbol" charset="2"/>
              </a:rPr>
              <a:t></a:t>
            </a:r>
            <a:r>
              <a:rPr lang="fr-FR" baseline="-25000" smtClean="0"/>
              <a:t>v’</a:t>
            </a:r>
            <a:r>
              <a:rPr lang="fr-FR" baseline="-25000" smtClean="0">
                <a:sym typeface="Symbol" charset="2"/>
              </a:rPr>
              <a:t>Coi(v)</a:t>
            </a:r>
            <a:r>
              <a:rPr lang="fr-FR" smtClean="0">
                <a:sym typeface="Symbol" charset="2"/>
              </a:rPr>
              <a:t>FoV</a:t>
            </a:r>
            <a:r>
              <a:rPr lang="fr-FR" baseline="-25000" smtClean="0">
                <a:sym typeface="Symbol" charset="2"/>
              </a:rPr>
              <a:t>v’ </a:t>
            </a:r>
            <a:r>
              <a:rPr lang="fr-FR" smtClean="0">
                <a:sym typeface="Symbol" charset="2"/>
              </a:rPr>
              <a:t>covers </a:t>
            </a:r>
            <a:r>
              <a:rPr lang="fr-FR" smtClean="0"/>
              <a:t>FoV</a:t>
            </a:r>
            <a:r>
              <a:rPr lang="fr-FR" baseline="-25000" smtClean="0"/>
              <a:t>v</a:t>
            </a:r>
            <a:endParaRPr lang="fr-FR" smtClean="0"/>
          </a:p>
          <a:p>
            <a:r>
              <a:rPr lang="fr-FR" smtClean="0"/>
              <a:t>Co(v)= set of Co</a:t>
            </a:r>
            <a:r>
              <a:rPr lang="fr-FR" baseline="-25000" smtClean="0"/>
              <a:t>i</a:t>
            </a:r>
            <a:r>
              <a:rPr lang="fr-FR" smtClean="0"/>
              <a:t>(v)</a:t>
            </a:r>
            <a:endParaRPr lang="fr-FR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1793513">
            <a:off x="4978400" y="4737100"/>
            <a:ext cx="1343025" cy="1343025"/>
            <a:chOff x="589" y="3294"/>
            <a:chExt cx="846" cy="846"/>
          </a:xfrm>
        </p:grpSpPr>
        <p:sp>
          <p:nvSpPr>
            <p:cNvPr id="705541" name="AutoShape 5"/>
            <p:cNvSpPr>
              <a:spLocks noChangeArrowheads="1"/>
            </p:cNvSpPr>
            <p:nvPr/>
          </p:nvSpPr>
          <p:spPr bwMode="auto">
            <a:xfrm rot="3361724">
              <a:off x="710" y="3173"/>
              <a:ext cx="603" cy="84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5542" name="Oval 6"/>
            <p:cNvSpPr>
              <a:spLocks noChangeArrowheads="1"/>
            </p:cNvSpPr>
            <p:nvPr/>
          </p:nvSpPr>
          <p:spPr bwMode="auto">
            <a:xfrm rot="3354066">
              <a:off x="353" y="3786"/>
              <a:ext cx="590" cy="117"/>
            </a:xfrm>
            <a:prstGeom prst="ellipse">
              <a:avLst/>
            </a:prstGeom>
            <a:solidFill>
              <a:srgbClr val="FFFF00">
                <a:alpha val="28000"/>
              </a:srgbClr>
            </a:solidFill>
            <a:ln w="12700">
              <a:solidFill>
                <a:srgbClr val="C0C0C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705544" name="AutoShape 8"/>
          <p:cNvSpPr>
            <a:spLocks noChangeArrowheads="1"/>
          </p:cNvSpPr>
          <p:nvPr/>
        </p:nvSpPr>
        <p:spPr bwMode="auto">
          <a:xfrm rot="5155237">
            <a:off x="5025231" y="4156869"/>
            <a:ext cx="957263" cy="1343025"/>
          </a:xfrm>
          <a:prstGeom prst="triangle">
            <a:avLst>
              <a:gd name="adj" fmla="val 50000"/>
            </a:avLst>
          </a:prstGeom>
          <a:solidFill>
            <a:schemeClr val="folHlink">
              <a:alpha val="50000"/>
            </a:schemeClr>
          </a:solid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5547" name="AutoShape 11"/>
          <p:cNvSpPr>
            <a:spLocks noChangeArrowheads="1"/>
          </p:cNvSpPr>
          <p:nvPr/>
        </p:nvSpPr>
        <p:spPr bwMode="auto">
          <a:xfrm rot="647268">
            <a:off x="4845050" y="4495800"/>
            <a:ext cx="957263" cy="1343025"/>
          </a:xfrm>
          <a:prstGeom prst="triangle">
            <a:avLst>
              <a:gd name="adj" fmla="val 50000"/>
            </a:avLst>
          </a:prstGeom>
          <a:solidFill>
            <a:schemeClr val="folHlink">
              <a:alpha val="50000"/>
            </a:schemeClr>
          </a:solid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5550" name="AutoShape 14"/>
          <p:cNvSpPr>
            <a:spLocks noChangeArrowheads="1"/>
          </p:cNvSpPr>
          <p:nvPr/>
        </p:nvSpPr>
        <p:spPr bwMode="auto">
          <a:xfrm rot="7530635">
            <a:off x="5304631" y="4674394"/>
            <a:ext cx="957263" cy="1343025"/>
          </a:xfrm>
          <a:prstGeom prst="triangle">
            <a:avLst>
              <a:gd name="adj" fmla="val 50000"/>
            </a:avLst>
          </a:prstGeom>
          <a:solidFill>
            <a:schemeClr val="folHlink">
              <a:alpha val="50000"/>
            </a:schemeClr>
          </a:solid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5555" name="Text Box 19"/>
          <p:cNvSpPr txBox="1">
            <a:spLocks noChangeArrowheads="1"/>
          </p:cNvSpPr>
          <p:nvPr/>
        </p:nvSpPr>
        <p:spPr bwMode="auto">
          <a:xfrm>
            <a:off x="7146925" y="473868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V</a:t>
            </a:r>
            <a:r>
              <a:rPr lang="fr-FR" baseline="-25000"/>
              <a:t>4</a:t>
            </a:r>
            <a:endParaRPr lang="fr-FR"/>
          </a:p>
        </p:txBody>
      </p:sp>
      <p:sp>
        <p:nvSpPr>
          <p:cNvPr id="705556" name="Text Box 20"/>
          <p:cNvSpPr txBox="1">
            <a:spLocks noChangeArrowheads="1"/>
          </p:cNvSpPr>
          <p:nvPr/>
        </p:nvSpPr>
        <p:spPr bwMode="auto">
          <a:xfrm>
            <a:off x="6175375" y="443071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V</a:t>
            </a:r>
            <a:r>
              <a:rPr lang="fr-FR" baseline="-25000"/>
              <a:t>1</a:t>
            </a:r>
            <a:endParaRPr lang="fr-FR"/>
          </a:p>
        </p:txBody>
      </p:sp>
      <p:sp>
        <p:nvSpPr>
          <p:cNvPr id="705557" name="Text Box 21"/>
          <p:cNvSpPr txBox="1">
            <a:spLocks noChangeArrowheads="1"/>
          </p:cNvSpPr>
          <p:nvPr/>
        </p:nvSpPr>
        <p:spPr bwMode="auto">
          <a:xfrm>
            <a:off x="5275263" y="407035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V</a:t>
            </a:r>
            <a:r>
              <a:rPr lang="fr-FR" baseline="-25000"/>
              <a:t>2</a:t>
            </a:r>
            <a:endParaRPr lang="fr-FR"/>
          </a:p>
        </p:txBody>
      </p:sp>
      <p:sp>
        <p:nvSpPr>
          <p:cNvPr id="705558" name="Text Box 22"/>
          <p:cNvSpPr txBox="1">
            <a:spLocks noChangeArrowheads="1"/>
          </p:cNvSpPr>
          <p:nvPr/>
        </p:nvSpPr>
        <p:spPr bwMode="auto">
          <a:xfrm>
            <a:off x="6289675" y="57562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V</a:t>
            </a:r>
            <a:r>
              <a:rPr lang="fr-FR" baseline="-25000"/>
              <a:t>3</a:t>
            </a:r>
            <a:endParaRPr lang="fr-FR"/>
          </a:p>
        </p:txBody>
      </p:sp>
      <p:sp>
        <p:nvSpPr>
          <p:cNvPr id="705559" name="Text Box 23"/>
          <p:cNvSpPr txBox="1">
            <a:spLocks noChangeArrowheads="1"/>
          </p:cNvSpPr>
          <p:nvPr/>
        </p:nvSpPr>
        <p:spPr bwMode="auto">
          <a:xfrm>
            <a:off x="6397625" y="5006975"/>
            <a:ext cx="338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V</a:t>
            </a:r>
          </a:p>
        </p:txBody>
      </p:sp>
      <p:sp>
        <p:nvSpPr>
          <p:cNvPr id="705560" name="Rectangle 24"/>
          <p:cNvSpPr>
            <a:spLocks noChangeArrowheads="1"/>
          </p:cNvSpPr>
          <p:nvPr/>
        </p:nvSpPr>
        <p:spPr bwMode="auto">
          <a:xfrm>
            <a:off x="2589213" y="6048375"/>
            <a:ext cx="32520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000" dirty="0">
                <a:latin typeface="BlairMdITC TT-Medium"/>
                <a:cs typeface="BlairMdITC TT-Medium"/>
              </a:rPr>
              <a:t>Co(v)={V</a:t>
            </a:r>
            <a:r>
              <a:rPr lang="fr-FR" sz="2000" baseline="-25000" dirty="0">
                <a:latin typeface="BlairMdITC TT-Medium"/>
                <a:cs typeface="BlairMdITC TT-Medium"/>
              </a:rPr>
              <a:t>1</a:t>
            </a:r>
            <a:r>
              <a:rPr lang="fr-FR" sz="2000" dirty="0">
                <a:latin typeface="BlairMdITC TT-Medium"/>
                <a:cs typeface="BlairMdITC TT-Medium"/>
              </a:rPr>
              <a:t>,V</a:t>
            </a:r>
            <a:r>
              <a:rPr lang="fr-FR" sz="2000" baseline="-25000" dirty="0">
                <a:latin typeface="BlairMdITC TT-Medium"/>
                <a:cs typeface="BlairMdITC TT-Medium"/>
              </a:rPr>
              <a:t>2</a:t>
            </a:r>
            <a:r>
              <a:rPr lang="fr-FR" sz="2000" dirty="0">
                <a:latin typeface="BlairMdITC TT-Medium"/>
                <a:cs typeface="BlairMdITC TT-Medium"/>
              </a:rPr>
              <a:t>,V</a:t>
            </a:r>
            <a:r>
              <a:rPr lang="fr-FR" sz="2000" baseline="-25000" dirty="0">
                <a:latin typeface="BlairMdITC TT-Medium"/>
                <a:cs typeface="BlairMdITC TT-Medium"/>
              </a:rPr>
              <a:t>3</a:t>
            </a:r>
            <a:r>
              <a:rPr lang="fr-FR" sz="2000" dirty="0">
                <a:latin typeface="BlairMdITC TT-Medium"/>
                <a:cs typeface="BlairMdITC TT-Medium"/>
              </a:rPr>
              <a:t>,V</a:t>
            </a:r>
            <a:r>
              <a:rPr lang="fr-FR" sz="2000" baseline="-25000" dirty="0">
                <a:latin typeface="BlairMdITC TT-Medium"/>
                <a:cs typeface="BlairMdITC TT-Medium"/>
              </a:rPr>
              <a:t>4</a:t>
            </a:r>
            <a:r>
              <a:rPr lang="fr-FR" sz="2000" dirty="0">
                <a:latin typeface="BlairMdITC TT-Medium"/>
                <a:cs typeface="BlairMdITC TT-Medium"/>
              </a:rPr>
              <a:t>}</a:t>
            </a:r>
          </a:p>
        </p:txBody>
      </p:sp>
      <p:sp>
        <p:nvSpPr>
          <p:cNvPr id="705561" name="AutoShape 25"/>
          <p:cNvSpPr>
            <a:spLocks noChangeArrowheads="1"/>
          </p:cNvSpPr>
          <p:nvPr/>
        </p:nvSpPr>
        <p:spPr bwMode="auto">
          <a:xfrm rot="4267130">
            <a:off x="5961856" y="4394994"/>
            <a:ext cx="957263" cy="1343025"/>
          </a:xfrm>
          <a:prstGeom prst="triangle">
            <a:avLst>
              <a:gd name="adj" fmla="val 50000"/>
            </a:avLst>
          </a:prstGeom>
          <a:solidFill>
            <a:schemeClr val="folHlink">
              <a:alpha val="50000"/>
            </a:schemeClr>
          </a:solid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5562" name="Oval 26"/>
          <p:cNvSpPr>
            <a:spLocks noChangeArrowheads="1"/>
          </p:cNvSpPr>
          <p:nvPr/>
        </p:nvSpPr>
        <p:spPr bwMode="auto">
          <a:xfrm>
            <a:off x="5424488" y="4437063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5563" name="Oval 27"/>
          <p:cNvSpPr>
            <a:spLocks noChangeArrowheads="1"/>
          </p:cNvSpPr>
          <p:nvPr/>
        </p:nvSpPr>
        <p:spPr bwMode="auto">
          <a:xfrm>
            <a:off x="7078663" y="4802188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5564" name="Oval 28"/>
          <p:cNvSpPr>
            <a:spLocks noChangeArrowheads="1"/>
          </p:cNvSpPr>
          <p:nvPr/>
        </p:nvSpPr>
        <p:spPr bwMode="auto">
          <a:xfrm>
            <a:off x="6327775" y="5710238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5565" name="Oval 29"/>
          <p:cNvSpPr>
            <a:spLocks noChangeArrowheads="1"/>
          </p:cNvSpPr>
          <p:nvPr/>
        </p:nvSpPr>
        <p:spPr bwMode="auto">
          <a:xfrm>
            <a:off x="6180138" y="4746625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5566" name="Oval 30"/>
          <p:cNvSpPr>
            <a:spLocks noChangeArrowheads="1"/>
          </p:cNvSpPr>
          <p:nvPr/>
        </p:nvSpPr>
        <p:spPr bwMode="auto">
          <a:xfrm>
            <a:off x="6402388" y="5160963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5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544" grpId="0" animBg="1"/>
      <p:bldP spid="705547" grpId="0" animBg="1"/>
      <p:bldP spid="705550" grpId="0" animBg="1"/>
      <p:bldP spid="705560" grpId="0" build="p" autoUpdateAnimBg="0"/>
      <p:bldP spid="7055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Criticality model (1)</a:t>
            </a:r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500" y="1828800"/>
            <a:ext cx="32639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1600" dirty="0"/>
              <a:t>Link the capture rate to the size of the </a:t>
            </a:r>
            <a:r>
              <a:rPr lang="fr-FR" sz="1600" dirty="0" err="1" smtClean="0"/>
              <a:t>coverset</a:t>
            </a:r>
            <a:endParaRPr lang="fr-FR" sz="1600" dirty="0"/>
          </a:p>
          <a:p>
            <a:pPr>
              <a:lnSpc>
                <a:spcPct val="90000"/>
              </a:lnSpc>
            </a:pPr>
            <a:r>
              <a:rPr lang="fr-FR" sz="1600" dirty="0"/>
              <a:t>High </a:t>
            </a:r>
            <a:r>
              <a:rPr lang="fr-FR" sz="1600" dirty="0" err="1"/>
              <a:t>criticality</a:t>
            </a:r>
            <a:endParaRPr lang="fr-FR" sz="1600" dirty="0"/>
          </a:p>
          <a:p>
            <a:pPr lvl="1">
              <a:lnSpc>
                <a:spcPct val="90000"/>
              </a:lnSpc>
            </a:pPr>
            <a:r>
              <a:rPr lang="fr-FR" sz="1400" dirty="0" err="1"/>
              <a:t>Convex</a:t>
            </a:r>
            <a:r>
              <a:rPr lang="fr-FR" sz="1400" dirty="0"/>
              <a:t> </a:t>
            </a:r>
            <a:r>
              <a:rPr lang="fr-FR" sz="1400" dirty="0" err="1"/>
              <a:t>shape</a:t>
            </a:r>
            <a:endParaRPr lang="fr-FR" sz="1400" dirty="0"/>
          </a:p>
          <a:p>
            <a:pPr lvl="1">
              <a:lnSpc>
                <a:spcPct val="90000"/>
              </a:lnSpc>
            </a:pPr>
            <a:r>
              <a:rPr lang="fr-FR" sz="1400" dirty="0"/>
              <a:t>Most projections of x are close to the max capture speed</a:t>
            </a:r>
          </a:p>
          <a:p>
            <a:pPr>
              <a:lnSpc>
                <a:spcPct val="90000"/>
              </a:lnSpc>
            </a:pPr>
            <a:r>
              <a:rPr lang="fr-FR" sz="1600" dirty="0" err="1"/>
              <a:t>Low</a:t>
            </a:r>
            <a:r>
              <a:rPr lang="fr-FR" sz="1600" dirty="0"/>
              <a:t> </a:t>
            </a:r>
            <a:r>
              <a:rPr lang="fr-FR" sz="1600" dirty="0" err="1"/>
              <a:t>criticality</a:t>
            </a:r>
            <a:endParaRPr lang="fr-FR" sz="1600" dirty="0"/>
          </a:p>
          <a:p>
            <a:pPr lvl="1">
              <a:lnSpc>
                <a:spcPct val="90000"/>
              </a:lnSpc>
            </a:pPr>
            <a:r>
              <a:rPr lang="fr-FR" sz="1400" dirty="0"/>
              <a:t>Concave </a:t>
            </a:r>
            <a:r>
              <a:rPr lang="fr-FR" sz="1400" dirty="0" err="1"/>
              <a:t>shape</a:t>
            </a:r>
            <a:endParaRPr lang="fr-FR" sz="1400" dirty="0"/>
          </a:p>
          <a:p>
            <a:pPr lvl="1">
              <a:lnSpc>
                <a:spcPct val="90000"/>
              </a:lnSpc>
            </a:pPr>
            <a:r>
              <a:rPr lang="fr-FR" sz="1400" dirty="0"/>
              <a:t>Most projections of x are close to the min capture speed</a:t>
            </a:r>
          </a:p>
          <a:p>
            <a:pPr>
              <a:lnSpc>
                <a:spcPct val="90000"/>
              </a:lnSpc>
            </a:pPr>
            <a:r>
              <a:rPr lang="fr-FR" sz="1600" dirty="0"/>
              <a:t>Concave and </a:t>
            </a:r>
            <a:r>
              <a:rPr lang="fr-FR" sz="1600" dirty="0" err="1"/>
              <a:t>convex</a:t>
            </a:r>
            <a:r>
              <a:rPr lang="fr-FR" sz="1600" dirty="0"/>
              <a:t> </a:t>
            </a:r>
            <a:r>
              <a:rPr lang="fr-FR" sz="1600" dirty="0" err="1"/>
              <a:t>shapes</a:t>
            </a:r>
            <a:r>
              <a:rPr lang="fr-FR" sz="1600" dirty="0"/>
              <a:t> </a:t>
            </a:r>
            <a:r>
              <a:rPr lang="fr-FR" sz="1600" dirty="0" err="1"/>
              <a:t>automatically</a:t>
            </a:r>
            <a:r>
              <a:rPr lang="fr-FR" sz="1600" dirty="0"/>
              <a:t> </a:t>
            </a:r>
            <a:r>
              <a:rPr lang="fr-FR" sz="1600" dirty="0" err="1"/>
              <a:t>define</a:t>
            </a:r>
            <a:r>
              <a:rPr lang="fr-FR" sz="1600" dirty="0"/>
              <a:t> </a:t>
            </a:r>
            <a:r>
              <a:rPr lang="fr-FR" sz="1600" dirty="0" err="1"/>
              <a:t>sentry</a:t>
            </a:r>
            <a:r>
              <a:rPr lang="fr-FR" sz="1600" dirty="0"/>
              <a:t> </a:t>
            </a:r>
            <a:r>
              <a:rPr lang="fr-FR" sz="1600" dirty="0" err="1"/>
              <a:t>nodes</a:t>
            </a:r>
            <a:r>
              <a:rPr lang="fr-FR" sz="1600" dirty="0"/>
              <a:t> in the network</a:t>
            </a:r>
          </a:p>
        </p:txBody>
      </p:sp>
      <p:pic>
        <p:nvPicPr>
          <p:cNvPr id="7116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6500" y="1827213"/>
            <a:ext cx="5397500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1685" name="Line 5"/>
          <p:cNvSpPr>
            <a:spLocks noChangeShapeType="1"/>
          </p:cNvSpPr>
          <p:nvPr/>
        </p:nvSpPr>
        <p:spPr bwMode="auto">
          <a:xfrm>
            <a:off x="3009900" y="2921000"/>
            <a:ext cx="2603500" cy="5969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11686" name="Line 6"/>
          <p:cNvSpPr>
            <a:spLocks noChangeShapeType="1"/>
          </p:cNvSpPr>
          <p:nvPr/>
        </p:nvSpPr>
        <p:spPr bwMode="auto">
          <a:xfrm>
            <a:off x="3162300" y="4305300"/>
            <a:ext cx="3771900" cy="812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CPandHSN">
  <a:themeElements>
    <a:clrScheme name="TCPandHS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CPandHS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 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 Bold" charset="0"/>
          </a:defRPr>
        </a:defPPr>
      </a:lstStyle>
    </a:lnDef>
  </a:objectDefaults>
  <a:extraClrSchemeLst>
    <a:extraClrScheme>
      <a:clrScheme name="TCPandHS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PandHS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PandHS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PandHS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PandHS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PandHS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andHS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andHS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andHS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andHS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andHS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andHS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icdcn-slides-pham.pptx</Template>
  <TotalTime>54449</TotalTime>
  <Words>1078</Words>
  <Application>Microsoft PowerPoint</Application>
  <PresentationFormat>Présentation à l'écran (4:3)</PresentationFormat>
  <Paragraphs>174</Paragraphs>
  <Slides>22</Slides>
  <Notes>15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TCPandHSN</vt:lpstr>
      <vt:lpstr>Network lifetime and stealth time of wireless video sensor intrusion detection systems under risk-based scheduling</vt:lpstr>
      <vt:lpstr>Wireless Video Sensors</vt:lpstr>
      <vt:lpstr>Surveillance scenario (1)</vt:lpstr>
      <vt:lpstr>Surveillance scenario (2)</vt:lpstr>
      <vt:lpstr>Surveillance scenario (3)</vt:lpstr>
      <vt:lpstr>Don’t miss important events!</vt:lpstr>
      <vt:lpstr>How to meet surveillance app’s criticality</vt:lpstr>
      <vt:lpstr>Redundancy Node’s cover set</vt:lpstr>
      <vt:lpstr>Criticality model (1)</vt:lpstr>
      <vt:lpstr>Criticality model (2)</vt:lpstr>
      <vt:lpstr>Some typical capture speed</vt:lpstr>
      <vt:lpstr>How to build an intrusion detection system</vt:lpstr>
      <vt:lpstr>Risk-based scheduling in images (1)</vt:lpstr>
      <vt:lpstr>Risk-based scheduling in images (2)</vt:lpstr>
      <vt:lpstr>Simulation settings</vt:lpstr>
      <vt:lpstr>mean stealth time (MST)</vt:lpstr>
      <vt:lpstr>mean stealth time static scheduling</vt:lpstr>
      <vt:lpstr>mean stealth time risk-based scheduling</vt:lpstr>
      <vt:lpstr>mean stealth time w/wo reinforcement</vt:lpstr>
      <vt:lpstr>With reinforcement various initial threshold</vt:lpstr>
      <vt:lpstr>Sentry nodes </vt:lpstr>
      <vt:lpstr>Conclusions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Internet Technologies and </dc:title>
  <dc:creator>Trial User</dc:creator>
  <cp:lastModifiedBy>C. Pham</cp:lastModifiedBy>
  <cp:revision>1364</cp:revision>
  <cp:lastPrinted>2009-01-21T04:30:08Z</cp:lastPrinted>
  <dcterms:created xsi:type="dcterms:W3CDTF">2011-02-22T06:20:52Z</dcterms:created>
  <dcterms:modified xsi:type="dcterms:W3CDTF">2011-02-22T17:02:37Z</dcterms:modified>
</cp:coreProperties>
</file>